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8288000" cy="10287000"/>
  <p:notesSz cx="6858000" cy="9144000"/>
  <p:embeddedFontLst>
    <p:embeddedFont>
      <p:font typeface="Kollektif" panose="020B0604020101010102" pitchFamily="34" charset="77"/>
      <p:regular r:id="rId39"/>
    </p:embeddedFont>
    <p:embeddedFont>
      <p:font typeface="Nunito" pitchFamily="2" charset="77"/>
      <p:regular r:id="rId40"/>
      <p:bold r:id="rId41"/>
      <p:italic r:id="rId42"/>
      <p:boldItalic r:id="rId43"/>
    </p:embeddedFont>
    <p:embeddedFont>
      <p:font typeface="Nunito Bold" pitchFamily="2" charset="77"/>
      <p:regular r:id="rId44"/>
      <p:bold r:id="rId45"/>
    </p:embeddedFont>
    <p:embeddedFont>
      <p:font typeface="Open Sans" panose="020B0606030504020204" pitchFamily="34" charset="0"/>
      <p:regular r:id="rId46"/>
      <p:bold r:id="rId47"/>
      <p:italic r:id="rId48"/>
      <p:boldItalic r:id="rId49"/>
    </p:embeddedFont>
    <p:embeddedFont>
      <p:font typeface="Open Sans Bold" panose="020B0806030504020204" pitchFamily="34" charset="0"/>
      <p:regular r:id="rId50"/>
      <p:bold r:id="rId51"/>
    </p:embeddedFont>
    <p:embeddedFont>
      <p:font typeface="Open Sans Italics" panose="020B0606030504020204" pitchFamily="34" charset="0"/>
      <p:regular r:id="rId52"/>
      <p:italic r:id="rId53"/>
    </p:embeddedFont>
    <p:embeddedFont>
      <p:font typeface="Prompt" pitchFamily="2" charset="-34"/>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95" autoAdjust="0"/>
    <p:restoredTop sz="67120" autoAdjust="0"/>
  </p:normalViewPr>
  <p:slideViewPr>
    <p:cSldViewPr>
      <p:cViewPr varScale="1">
        <p:scale>
          <a:sx n="52" d="100"/>
          <a:sy n="52" d="100"/>
        </p:scale>
        <p:origin x="1720"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04.05.2026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La </a:t>
            </a:r>
            <a:r>
              <a:rPr lang="en-US" dirty="0" err="1"/>
              <a:t>Polynésie</a:t>
            </a:r>
            <a:r>
              <a:rPr lang="en-US" dirty="0"/>
              <a:t> est </a:t>
            </a:r>
            <a:r>
              <a:rPr lang="en-US" dirty="0" err="1"/>
              <a:t>une</a:t>
            </a:r>
            <a:r>
              <a:rPr lang="en-US" dirty="0"/>
              <a:t> terre de </a:t>
            </a:r>
            <a:r>
              <a:rPr lang="en-US" dirty="0" err="1"/>
              <a:t>mythe</a:t>
            </a:r>
            <a:r>
              <a:rPr lang="en-US" dirty="0"/>
              <a:t> et de </a:t>
            </a:r>
            <a:r>
              <a:rPr lang="en-US" dirty="0" err="1"/>
              <a:t>légende</a:t>
            </a:r>
            <a:r>
              <a:rPr lang="en-US" dirty="0"/>
              <a:t> qui </a:t>
            </a:r>
            <a:r>
              <a:rPr lang="en-US" dirty="0" err="1"/>
              <a:t>possède</a:t>
            </a:r>
            <a:r>
              <a:rPr lang="en-US" dirty="0"/>
              <a:t> un riche </a:t>
            </a:r>
            <a:r>
              <a:rPr lang="en-US" dirty="0" err="1"/>
              <a:t>patrimoine</a:t>
            </a:r>
            <a:r>
              <a:rPr lang="en-US" dirty="0"/>
              <a:t> </a:t>
            </a:r>
            <a:r>
              <a:rPr lang="en-US" dirty="0" err="1"/>
              <a:t>culturel</a:t>
            </a:r>
            <a:r>
              <a:rPr lang="en-US" dirty="0"/>
              <a:t>. </a:t>
            </a:r>
          </a:p>
          <a:p>
            <a:r>
              <a:rPr lang="en-US" dirty="0"/>
              <a:t>La </a:t>
            </a:r>
            <a:r>
              <a:rPr lang="en-US" dirty="0" err="1"/>
              <a:t>beauté</a:t>
            </a:r>
            <a:r>
              <a:rPr lang="en-US" dirty="0"/>
              <a:t> des </a:t>
            </a:r>
            <a:r>
              <a:rPr lang="en-US" dirty="0" err="1"/>
              <a:t>lagons</a:t>
            </a:r>
            <a:r>
              <a:rPr lang="en-US" dirty="0"/>
              <a:t>, des </a:t>
            </a:r>
            <a:r>
              <a:rPr lang="en-US" dirty="0" err="1"/>
              <a:t>montagnes</a:t>
            </a:r>
            <a:r>
              <a:rPr lang="en-US" dirty="0"/>
              <a:t> </a:t>
            </a:r>
            <a:r>
              <a:rPr lang="en-US" dirty="0" err="1"/>
              <a:t>luxuriantes</a:t>
            </a:r>
            <a:r>
              <a:rPr lang="en-US" dirty="0"/>
              <a:t>, des plages de sable </a:t>
            </a:r>
            <a:r>
              <a:rPr lang="en-US" dirty="0" err="1"/>
              <a:t>blanc</a:t>
            </a:r>
            <a:r>
              <a:rPr lang="en-US" dirty="0"/>
              <a:t> et de sable noir, des cascades, des </a:t>
            </a:r>
            <a:r>
              <a:rPr lang="en-US" dirty="0" err="1"/>
              <a:t>vagues</a:t>
            </a:r>
            <a:r>
              <a:rPr lang="en-US" dirty="0"/>
              <a:t> attire </a:t>
            </a:r>
            <a:r>
              <a:rPr lang="en-US" dirty="0" err="1"/>
              <a:t>chaque</a:t>
            </a:r>
            <a:r>
              <a:rPr lang="en-US" dirty="0"/>
              <a:t> </a:t>
            </a:r>
            <a:r>
              <a:rPr lang="en-US" dirty="0" err="1"/>
              <a:t>année</a:t>
            </a:r>
            <a:r>
              <a:rPr lang="en-US" dirty="0"/>
              <a:t> de </a:t>
            </a:r>
            <a:r>
              <a:rPr lang="en-US" dirty="0" err="1"/>
              <a:t>nombreux</a:t>
            </a:r>
            <a:r>
              <a:rPr lang="en-US" dirty="0"/>
              <a:t> </a:t>
            </a:r>
            <a:r>
              <a:rPr lang="en-US" dirty="0" err="1"/>
              <a:t>visiteurs</a:t>
            </a:r>
            <a:r>
              <a:rPr lang="en-US" dirty="0"/>
              <a:t>, </a:t>
            </a:r>
            <a:r>
              <a:rPr lang="en-US" dirty="0" err="1"/>
              <a:t>ce</a:t>
            </a:r>
            <a:r>
              <a:rPr lang="en-US" dirty="0"/>
              <a:t> qui </a:t>
            </a:r>
            <a:r>
              <a:rPr lang="en-US" dirty="0" err="1"/>
              <a:t>alimente</a:t>
            </a:r>
            <a:r>
              <a:rPr lang="en-US" dirty="0"/>
              <a:t> </a:t>
            </a:r>
            <a:r>
              <a:rPr lang="en-US" dirty="0" err="1"/>
              <a:t>en</a:t>
            </a:r>
            <a:r>
              <a:rPr lang="en-US" dirty="0"/>
              <a:t> grande </a:t>
            </a:r>
            <a:r>
              <a:rPr lang="en-US" dirty="0" err="1"/>
              <a:t>partie</a:t>
            </a:r>
            <a:r>
              <a:rPr lang="en-US" dirty="0"/>
              <a:t> </a:t>
            </a:r>
            <a:r>
              <a:rPr lang="en-US" dirty="0" err="1"/>
              <a:t>l’économie</a:t>
            </a:r>
            <a:r>
              <a:rPr lang="en-US" dirty="0"/>
              <a:t> du pays qui ne </a:t>
            </a:r>
            <a:r>
              <a:rPr lang="en-US" dirty="0" err="1"/>
              <a:t>possède</a:t>
            </a:r>
            <a:r>
              <a:rPr lang="en-US" dirty="0"/>
              <a:t> </a:t>
            </a:r>
            <a:r>
              <a:rPr lang="en-US" dirty="0" err="1"/>
              <a:t>que</a:t>
            </a:r>
            <a:r>
              <a:rPr lang="en-US" dirty="0"/>
              <a:t> des </a:t>
            </a:r>
            <a:r>
              <a:rPr lang="en-US" dirty="0" err="1"/>
              <a:t>ressources</a:t>
            </a:r>
            <a:r>
              <a:rPr lang="en-US" dirty="0"/>
              <a:t> </a:t>
            </a:r>
            <a:r>
              <a:rPr lang="en-US" dirty="0" err="1"/>
              <a:t>vivantes</a:t>
            </a:r>
            <a:r>
              <a:rPr lang="en-US" dirty="0"/>
              <a:t> </a:t>
            </a:r>
            <a:r>
              <a:rPr lang="en-US" dirty="0" err="1"/>
              <a:t>aquatiques</a:t>
            </a:r>
            <a:r>
              <a:rPr lang="en-US" dirty="0"/>
              <a:t>. </a:t>
            </a:r>
          </a:p>
          <a:p>
            <a:endParaRPr lang="en-US" dirty="0"/>
          </a:p>
          <a:p>
            <a:r>
              <a:rPr lang="en-US" dirty="0"/>
              <a:t>En occident, le </a:t>
            </a:r>
            <a:r>
              <a:rPr lang="en-US" dirty="0" err="1"/>
              <a:t>mythe</a:t>
            </a:r>
            <a:r>
              <a:rPr lang="en-US" dirty="0"/>
              <a:t> du </a:t>
            </a:r>
            <a:r>
              <a:rPr lang="en-US" dirty="0" err="1"/>
              <a:t>paradis</a:t>
            </a:r>
            <a:r>
              <a:rPr lang="en-US" dirty="0"/>
              <a:t> </a:t>
            </a:r>
            <a:r>
              <a:rPr lang="en-US" dirty="0" err="1"/>
              <a:t>terrestre</a:t>
            </a:r>
            <a:r>
              <a:rPr lang="en-US" dirty="0"/>
              <a:t>, </a:t>
            </a:r>
            <a:r>
              <a:rPr lang="en-US" dirty="0" err="1"/>
              <a:t>véhiculé</a:t>
            </a:r>
            <a:r>
              <a:rPr lang="en-US" dirty="0"/>
              <a:t> par les </a:t>
            </a:r>
            <a:r>
              <a:rPr lang="en-US" dirty="0" err="1"/>
              <a:t>explorateurs</a:t>
            </a:r>
            <a:r>
              <a:rPr lang="en-US" dirty="0"/>
              <a:t> </a:t>
            </a:r>
            <a:r>
              <a:rPr lang="en-US" dirty="0" err="1"/>
              <a:t>européens</a:t>
            </a:r>
            <a:r>
              <a:rPr lang="en-US" dirty="0"/>
              <a:t> et </a:t>
            </a:r>
            <a:r>
              <a:rPr lang="en-US" dirty="0" err="1"/>
              <a:t>relayé</a:t>
            </a:r>
            <a:r>
              <a:rPr lang="en-US" dirty="0"/>
              <a:t> </a:t>
            </a:r>
            <a:r>
              <a:rPr lang="en-US" dirty="0" err="1"/>
              <a:t>aujourd’hui</a:t>
            </a:r>
            <a:r>
              <a:rPr lang="en-US" dirty="0"/>
              <a:t> par les </a:t>
            </a:r>
            <a:r>
              <a:rPr lang="en-US" dirty="0" err="1"/>
              <a:t>agences</a:t>
            </a:r>
            <a:r>
              <a:rPr lang="en-US" dirty="0"/>
              <a:t> de voyages, continue </a:t>
            </a:r>
            <a:r>
              <a:rPr lang="en-US" dirty="0" err="1"/>
              <a:t>d’alimenter</a:t>
            </a:r>
            <a:r>
              <a:rPr lang="en-US" dirty="0"/>
              <a:t> </a:t>
            </a:r>
            <a:r>
              <a:rPr lang="en-US" dirty="0" err="1"/>
              <a:t>l’imaginaire</a:t>
            </a:r>
            <a:r>
              <a:rPr lang="en-US" dirty="0"/>
              <a:t> </a:t>
            </a:r>
            <a:r>
              <a:rPr lang="en-US" dirty="0" err="1"/>
              <a:t>collectif</a:t>
            </a:r>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Selon Henry Teuira (2004), c'est à l'explorateur anglais Samuel Wallis que revient la découverte européenne de Tahiti en 1767. Les premiers missionnaires arrivèrent quant à eux le 6 novembre 1774. D’après William Edwin Tagupa (1980), pour transformer la société polynésienne en un état chrétien civilisé, le premier levier des missionnaires fut l'éducation. Afin d'attirer la population, de petites écoles furent construites (Ibid.) et selon Jean-François Baré (1987), les Maohi étaient fascinés par l'écriture. L’alphabétisation et « les séances scolaires en plein air » (Ibid., p. 94) furent un moyen utilisé par les missionnaires pour les fédérer. Même Pomare II, le roi de Tahiti, voulu découvrir, connaître et maîtriser les lettres. Les Maohi ont très vite compris que l'écriture était un moyen de communication très utile pour la gestion des transactions et la possibilité d'acquérir des connaissances.</a:t>
            </a:r>
          </a:p>
          <a:p>
            <a:r>
              <a:rPr lang="en-US"/>
              <a:t>Sur le tableau, la scène se déroule sur la Pointe Vénus, le 16 mars 1797, au moment où les missionnaires obtiennent l’autorisation de s’y installer. Elle oppose symboliquement deux groupes : à droite, les missionnaires anglais ; à gauche, les Tahitiens, au premier rang desquels se trouvent le jeune Pomaré II et sa femme , sur les épaules de serviteurs. </a:t>
            </a:r>
          </a:p>
          <a:p>
            <a:r>
              <a:rPr lang="en-US"/>
              <a:t>Ce tableau symbolise l’abandon de la terre tahitienne aux missionnaires anglais et, sans doute aussi, dans l’esprit du peintre et de ses commanditaires, le passage d’un ancien à un nouveau monde de croyance.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 l’avis de Marie-Noël Capogna (2014), « l’arrivée des Européens au XVIIIe siècle suivie par l’arrivée des missionnaires a modifié toutes les structures sociales, familiales et religieuses de la société traditionnelle » (Ibid., § 48). Progressivement, l'administration coloniale favorisa le regroupement des populations au sein des villages, une nouvelle organisation sociale, familiale et économique se mit en place et de nouvelles normes apparurent. L’évangélisation protestante, puis chrétienne progressa. En 1860, Pomare IV favorisa la surveillance et la scolarisation des enfants, d'où la nécessité pour la population de se regrouper à proximité des villages. D’après Jean-François Baré (1987), les polynésiens étaient attirés par la culture dominante du colonisateur, le concept du droit des personnes et des biens par exemple modifia les attitudes et les conduites.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L'arrivée des missionnaires entraina une normalisation de la langue tahitienne car ceux-ci perçurent la nécessite de prendre en compte la langue locale dans leur enseignement. Ainsi, en 1805, un alphabet fut créé pour le Reo Tahiti avec 5 voyelles et 8 consonnes. En 1810, le premier ouvrage scolaire en Reo Tahiti fut édité (te AEBI no Taheiti). De 1815 à 1817, plusieurs écoles furent créées où l'on enseigna le Reo Tahiti. </a:t>
            </a:r>
          </a:p>
          <a:p>
            <a:r>
              <a:rPr lang="en-US"/>
              <a:t>Pourtant, en 1842, le protectorat avec la France fut signé et le gouverneur proscrivit le Reo Tahiti des écoles en 1857. Cette interdiction qui dura plus d’un siècle aurait été vécue comme une violence symbolique par de nombreux polynésiens. D’autant plus qu’à l’école, la violence de l'interdiction de la langue tahitienne n’aurait pas été seulement symbolique, des punitions et des châtiments corporels furent exercés (coups de règles, arrachage des mauvaises herbes...). L'école joua un rôle important dans le processus de minoration des langues polynésiennes, la langue française devint la langue de la réussite scolaire et de la promotion sociale.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Un court </a:t>
            </a:r>
            <a:r>
              <a:rPr lang="en-US" dirty="0" err="1"/>
              <a:t>métrage</a:t>
            </a:r>
            <a:r>
              <a:rPr lang="en-US" dirty="0"/>
              <a:t>, </a:t>
            </a:r>
            <a:r>
              <a:rPr lang="en-US" dirty="0" err="1"/>
              <a:t>Te</a:t>
            </a:r>
            <a:r>
              <a:rPr lang="en-US" dirty="0"/>
              <a:t> Reo </a:t>
            </a:r>
            <a:r>
              <a:rPr lang="en-US" dirty="0" err="1"/>
              <a:t>tumu</a:t>
            </a:r>
            <a:r>
              <a:rPr lang="en-US" dirty="0"/>
              <a:t> (</a:t>
            </a:r>
            <a:r>
              <a:rPr lang="en-US" dirty="0" err="1"/>
              <a:t>Plichard</a:t>
            </a:r>
            <a:r>
              <a:rPr lang="en-US" dirty="0"/>
              <a:t>, 2016) qui </a:t>
            </a:r>
            <a:r>
              <a:rPr lang="en-US" dirty="0" err="1"/>
              <a:t>signifie</a:t>
            </a:r>
            <a:r>
              <a:rPr lang="en-US" dirty="0"/>
              <a:t> « la langue </a:t>
            </a:r>
            <a:r>
              <a:rPr lang="en-US" dirty="0" err="1"/>
              <a:t>racine</a:t>
            </a:r>
            <a:r>
              <a:rPr lang="en-US" dirty="0"/>
              <a:t> » </a:t>
            </a:r>
            <a:r>
              <a:rPr lang="en-US" dirty="0" err="1"/>
              <a:t>éclaire</a:t>
            </a:r>
            <a:r>
              <a:rPr lang="en-US" dirty="0"/>
              <a:t> bien </a:t>
            </a:r>
            <a:r>
              <a:rPr lang="en-US" dirty="0" err="1"/>
              <a:t>cette</a:t>
            </a:r>
            <a:r>
              <a:rPr lang="en-US" dirty="0"/>
              <a:t> </a:t>
            </a:r>
            <a:r>
              <a:rPr lang="en-US" dirty="0" err="1"/>
              <a:t>période</a:t>
            </a:r>
            <a:r>
              <a:rPr lang="en-US" dirty="0"/>
              <a:t> trouble de </a:t>
            </a:r>
            <a:r>
              <a:rPr lang="en-US" dirty="0" err="1"/>
              <a:t>l’histoire</a:t>
            </a:r>
            <a:r>
              <a:rPr lang="en-US" dirty="0"/>
              <a:t> et </a:t>
            </a:r>
            <a:r>
              <a:rPr lang="en-US" dirty="0" err="1"/>
              <a:t>questionne</a:t>
            </a:r>
            <a:r>
              <a:rPr lang="en-US" dirty="0"/>
              <a:t> </a:t>
            </a:r>
            <a:r>
              <a:rPr lang="en-US" dirty="0" err="1"/>
              <a:t>l'avenir</a:t>
            </a:r>
            <a:r>
              <a:rPr lang="en-US" dirty="0"/>
              <a:t> des </a:t>
            </a:r>
            <a:r>
              <a:rPr lang="en-US" dirty="0" err="1"/>
              <a:t>langues</a:t>
            </a:r>
            <a:r>
              <a:rPr lang="en-US" dirty="0"/>
              <a:t> </a:t>
            </a:r>
            <a:r>
              <a:rPr lang="en-US" dirty="0" err="1"/>
              <a:t>polynésiennes</a:t>
            </a:r>
            <a:r>
              <a:rPr lang="en-US" dirty="0"/>
              <a:t> car les enfants ne </a:t>
            </a:r>
            <a:r>
              <a:rPr lang="en-US" dirty="0" err="1"/>
              <a:t>parlent</a:t>
            </a:r>
            <a:r>
              <a:rPr lang="en-US" dirty="0"/>
              <a:t> </a:t>
            </a:r>
            <a:r>
              <a:rPr lang="en-US" dirty="0" err="1"/>
              <a:t>malheureusement</a:t>
            </a:r>
            <a:r>
              <a:rPr lang="en-US" dirty="0"/>
              <a:t> plus </a:t>
            </a:r>
            <a:r>
              <a:rPr lang="en-US" dirty="0" err="1"/>
              <a:t>leur</a:t>
            </a:r>
            <a:r>
              <a:rPr lang="en-US" dirty="0"/>
              <a:t> langue, les </a:t>
            </a:r>
            <a:r>
              <a:rPr lang="en-US" dirty="0" err="1"/>
              <a:t>locuteurs</a:t>
            </a:r>
            <a:r>
              <a:rPr lang="en-US" dirty="0"/>
              <a:t> </a:t>
            </a:r>
            <a:r>
              <a:rPr lang="en-US" dirty="0" err="1"/>
              <a:t>tahitiens</a:t>
            </a:r>
            <a:r>
              <a:rPr lang="en-US" dirty="0"/>
              <a:t> </a:t>
            </a:r>
            <a:r>
              <a:rPr lang="en-US" dirty="0" err="1"/>
              <a:t>sont</a:t>
            </a:r>
            <a:r>
              <a:rPr lang="en-US" dirty="0"/>
              <a:t> très </a:t>
            </a:r>
            <a:r>
              <a:rPr lang="en-US" dirty="0" err="1"/>
              <a:t>rares</a:t>
            </a:r>
            <a:r>
              <a:rPr lang="en-US" dirty="0"/>
              <a:t> (13%). La </a:t>
            </a:r>
            <a:r>
              <a:rPr lang="en-US" dirty="0" err="1"/>
              <a:t>plupart</a:t>
            </a:r>
            <a:r>
              <a:rPr lang="en-US" dirty="0"/>
              <a:t> des enfants </a:t>
            </a:r>
            <a:r>
              <a:rPr lang="en-US" dirty="0" err="1"/>
              <a:t>sont</a:t>
            </a:r>
            <a:r>
              <a:rPr lang="en-US" dirty="0"/>
              <a:t> des </a:t>
            </a:r>
            <a:r>
              <a:rPr lang="en-US" dirty="0" err="1"/>
              <a:t>locuteurs</a:t>
            </a:r>
            <a:r>
              <a:rPr lang="en-US" dirty="0"/>
              <a:t> </a:t>
            </a:r>
            <a:r>
              <a:rPr lang="en-US" dirty="0" err="1"/>
              <a:t>passifs</a:t>
            </a:r>
            <a:r>
              <a:rPr lang="en-US" dirty="0"/>
              <a:t> qui </a:t>
            </a:r>
            <a:r>
              <a:rPr lang="en-US" dirty="0" err="1"/>
              <a:t>ont</a:t>
            </a:r>
            <a:r>
              <a:rPr lang="en-US" dirty="0"/>
              <a:t> </a:t>
            </a:r>
            <a:r>
              <a:rPr lang="en-US" dirty="0" err="1"/>
              <a:t>baigné</a:t>
            </a:r>
            <a:r>
              <a:rPr lang="en-US" dirty="0"/>
              <a:t> dans un </a:t>
            </a:r>
            <a:r>
              <a:rPr lang="en-US" dirty="0" err="1"/>
              <a:t>bain</a:t>
            </a:r>
            <a:r>
              <a:rPr lang="en-US" dirty="0"/>
              <a:t> de </a:t>
            </a:r>
            <a:r>
              <a:rPr lang="en-US" dirty="0" err="1"/>
              <a:t>langage</a:t>
            </a:r>
            <a:r>
              <a:rPr lang="en-US" dirty="0"/>
              <a:t> </a:t>
            </a:r>
            <a:r>
              <a:rPr lang="en-US" dirty="0" err="1"/>
              <a:t>tahitien</a:t>
            </a:r>
            <a:r>
              <a:rPr lang="en-US" dirty="0"/>
              <a:t>, qui le </a:t>
            </a:r>
            <a:r>
              <a:rPr lang="en-US" dirty="0" err="1"/>
              <a:t>comprennent</a:t>
            </a:r>
            <a:r>
              <a:rPr lang="en-US" dirty="0"/>
              <a:t> </a:t>
            </a:r>
            <a:r>
              <a:rPr lang="en-US" dirty="0" err="1"/>
              <a:t>mais</a:t>
            </a:r>
            <a:r>
              <a:rPr lang="en-US" dirty="0"/>
              <a:t> ne le </a:t>
            </a:r>
            <a:r>
              <a:rPr lang="en-US" dirty="0" err="1"/>
              <a:t>parlent</a:t>
            </a:r>
            <a:r>
              <a:rPr lang="en-US" dirty="0"/>
              <a:t> pas </a:t>
            </a:r>
            <a:r>
              <a:rPr lang="en-US" dirty="0" err="1"/>
              <a:t>ce</a:t>
            </a:r>
            <a:r>
              <a:rPr lang="en-US" dirty="0"/>
              <a:t> qui pose un </a:t>
            </a:r>
            <a:r>
              <a:rPr lang="en-US" dirty="0" err="1"/>
              <a:t>problème</a:t>
            </a:r>
            <a:r>
              <a:rPr lang="en-US" dirty="0"/>
              <a:t> de transmission aux futures </a:t>
            </a:r>
            <a:r>
              <a:rPr lang="en-US" dirty="0" err="1"/>
              <a:t>générations</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Importance du collectif (famille élargie, clan).</a:t>
            </a:r>
          </a:p>
          <a:p>
            <a:r>
              <a:rPr lang="en-US"/>
              <a:t>Émilie Guy et Rodica Ailincai (2019) ont aussi montré que l’organisation familiale en Polynésie est souvent communautaire, élargie, c’est-à-dire que plusieurs générations cohabitent sous le même toit, surtout dans les milieux populaires (Olivier, 2002). Même si l’influence du modèle occidental conduit les familles polynésiennes vers une organisation familiale de plus en plus nucléaire (Saura, 2004 a), quatre enfants sur dix vivaient dans une famille élargie en 2012 selon l’institut de la statistique de la Polynésie française.</a:t>
            </a:r>
          </a:p>
          <a:p>
            <a:r>
              <a:rPr lang="en-US"/>
              <a:t>Selon Bernard Schlemmer (1989), bien que la Polynésie française ait subi « un processus de déculturation » (Ibid., p. 394) et un « phénomène d’urbanisation » (Ibid.) qui se sont traduits entre autres par une évolution de la famille tahitienne vers le modèle hégémonique occidental, l’organisation familiale élargie conserve « une fonction d’intégration sociale » (Ibid., résumé).</a:t>
            </a:r>
          </a:p>
          <a:p>
            <a:r>
              <a:rPr lang="en-US"/>
              <a:t>Selon Émilie Guy et Rodica Ailincai (2019), en Polynésie, l’éducation des enfants relève d’une approche communautaire. Celle-ci peut être effectuée par les « grands parents, les beaux-parents, un grand frère ou une grande sœur, un tuteur, les parents adoptifs ; en fait, toute personne qui s’engage et qui a des responsabilités dans la vie quotidienne du mineur » (Guy et Ailincai, 2019, § 11). En outre, d’après les études de Bertrand Troadec et Fayda Winnykamen (1991), l’organisation sociale polynésienne serait à la fois matriarcale et patriarcale. Leurs travaux montrent que les enfants attribuent autant d’autorité parentale aux deux parents mais dans des contextes différents. « L'autorité apparaît attribuée au sexe féminin plutôt à l'intérieur de la maisonnée et au sexe masculin à l'extérieur de celle-ci » (Troadec, 1992, p. 230).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Selon</a:t>
            </a:r>
            <a:r>
              <a:rPr lang="en-US" dirty="0"/>
              <a:t> Christian Ghasarian, Tamatoa </a:t>
            </a:r>
            <a:r>
              <a:rPr lang="en-US" dirty="0" err="1"/>
              <a:t>Bambridge</a:t>
            </a:r>
            <a:r>
              <a:rPr lang="en-US" dirty="0"/>
              <a:t> et Philippe Geslin (2004), la conception du </a:t>
            </a:r>
            <a:r>
              <a:rPr lang="en-US" dirty="0" err="1"/>
              <a:t>développement</a:t>
            </a:r>
            <a:r>
              <a:rPr lang="en-US" dirty="0"/>
              <a:t> est </a:t>
            </a:r>
            <a:r>
              <a:rPr lang="en-US" dirty="0" err="1"/>
              <a:t>une</a:t>
            </a:r>
            <a:r>
              <a:rPr lang="en-US" dirty="0"/>
              <a:t> construction </a:t>
            </a:r>
            <a:r>
              <a:rPr lang="en-US" dirty="0" err="1"/>
              <a:t>culturelle</a:t>
            </a:r>
            <a:r>
              <a:rPr lang="en-US" dirty="0"/>
              <a:t> qui correspond à des </a:t>
            </a:r>
            <a:r>
              <a:rPr lang="en-US" dirty="0" err="1"/>
              <a:t>valeurs</a:t>
            </a:r>
            <a:r>
              <a:rPr lang="en-US" dirty="0"/>
              <a:t> et à un </a:t>
            </a:r>
            <a:r>
              <a:rPr lang="en-US" dirty="0" err="1"/>
              <a:t>projet</a:t>
            </a:r>
            <a:r>
              <a:rPr lang="en-US" dirty="0"/>
              <a:t> de société. </a:t>
            </a:r>
          </a:p>
          <a:p>
            <a:r>
              <a:rPr lang="en-US" dirty="0" err="1"/>
              <a:t>Même</a:t>
            </a:r>
            <a:r>
              <a:rPr lang="en-US" dirty="0"/>
              <a:t> </a:t>
            </a:r>
            <a:r>
              <a:rPr lang="en-US" dirty="0" err="1"/>
              <a:t>si</a:t>
            </a:r>
            <a:r>
              <a:rPr lang="en-US" dirty="0"/>
              <a:t> la </a:t>
            </a:r>
            <a:r>
              <a:rPr lang="en-US" dirty="0" err="1"/>
              <a:t>colonisation</a:t>
            </a:r>
            <a:r>
              <a:rPr lang="en-US" dirty="0"/>
              <a:t> a </a:t>
            </a:r>
            <a:r>
              <a:rPr lang="en-US" dirty="0" err="1"/>
              <a:t>entrainé</a:t>
            </a:r>
            <a:r>
              <a:rPr lang="en-US" dirty="0"/>
              <a:t> la </a:t>
            </a:r>
            <a:r>
              <a:rPr lang="en-US" dirty="0" err="1"/>
              <a:t>modernisation</a:t>
            </a:r>
            <a:r>
              <a:rPr lang="en-US" dirty="0"/>
              <a:t>, la société de </a:t>
            </a:r>
            <a:r>
              <a:rPr lang="en-US" dirty="0" err="1"/>
              <a:t>consommation</a:t>
            </a:r>
            <a:r>
              <a:rPr lang="en-US" dirty="0"/>
              <a:t>, la politique </a:t>
            </a:r>
            <a:r>
              <a:rPr lang="en-US" dirty="0" err="1"/>
              <a:t>d’assimilation</a:t>
            </a:r>
            <a:r>
              <a:rPr lang="en-US" dirty="0"/>
              <a:t> </a:t>
            </a:r>
            <a:r>
              <a:rPr lang="en-US" dirty="0" err="1"/>
              <a:t>culturelle</a:t>
            </a:r>
            <a:r>
              <a:rPr lang="en-US" dirty="0"/>
              <a:t>, </a:t>
            </a:r>
            <a:r>
              <a:rPr lang="en-US" dirty="0" err="1"/>
              <a:t>l’augmentation</a:t>
            </a:r>
            <a:r>
              <a:rPr lang="en-US" dirty="0"/>
              <a:t> des importations, le </a:t>
            </a:r>
            <a:r>
              <a:rPr lang="en-US" dirty="0" err="1"/>
              <a:t>développement</a:t>
            </a:r>
            <a:r>
              <a:rPr lang="en-US" dirty="0"/>
              <a:t> pour les </a:t>
            </a:r>
            <a:r>
              <a:rPr lang="en-US" dirty="0" err="1"/>
              <a:t>polynésiens</a:t>
            </a:r>
            <a:r>
              <a:rPr lang="en-US" dirty="0"/>
              <a:t> ne </a:t>
            </a:r>
            <a:r>
              <a:rPr lang="en-US" dirty="0" err="1"/>
              <a:t>serait</a:t>
            </a:r>
            <a:r>
              <a:rPr lang="en-US" dirty="0"/>
              <a:t> « jamais entendu </a:t>
            </a:r>
            <a:r>
              <a:rPr lang="en-US" dirty="0" err="1"/>
              <a:t>en</a:t>
            </a:r>
            <a:r>
              <a:rPr lang="en-US" dirty="0"/>
              <a:t> dehors </a:t>
            </a:r>
            <a:r>
              <a:rPr lang="en-US" dirty="0" err="1"/>
              <a:t>d’une</a:t>
            </a:r>
            <a:r>
              <a:rPr lang="en-US" dirty="0"/>
              <a:t> morale politique, religieuse </a:t>
            </a:r>
            <a:r>
              <a:rPr lang="en-US" dirty="0" err="1"/>
              <a:t>ou</a:t>
            </a:r>
            <a:r>
              <a:rPr lang="en-US" dirty="0"/>
              <a:t> économique » (ibid., p. 217). </a:t>
            </a:r>
            <a:r>
              <a:rPr lang="en-US" dirty="0" err="1"/>
              <a:t>Selon</a:t>
            </a:r>
            <a:r>
              <a:rPr lang="en-US" dirty="0"/>
              <a:t> </a:t>
            </a:r>
            <a:r>
              <a:rPr lang="en-US" dirty="0" err="1"/>
              <a:t>ces</a:t>
            </a:r>
            <a:r>
              <a:rPr lang="en-US" dirty="0"/>
              <a:t> </a:t>
            </a:r>
            <a:r>
              <a:rPr lang="en-US" dirty="0" err="1"/>
              <a:t>mêmes</a:t>
            </a:r>
            <a:r>
              <a:rPr lang="en-US" dirty="0"/>
              <a:t> auteurs, le </a:t>
            </a:r>
            <a:r>
              <a:rPr lang="en-US" dirty="0" err="1"/>
              <a:t>développement</a:t>
            </a:r>
            <a:r>
              <a:rPr lang="en-US" dirty="0"/>
              <a:t> fait </a:t>
            </a:r>
            <a:r>
              <a:rPr lang="en-US" dirty="0" err="1"/>
              <a:t>référence</a:t>
            </a:r>
            <a:r>
              <a:rPr lang="en-US" dirty="0"/>
              <a:t> à </a:t>
            </a:r>
            <a:r>
              <a:rPr lang="en-US" dirty="0" err="1"/>
              <a:t>l’accroissement</a:t>
            </a:r>
            <a:r>
              <a:rPr lang="en-US" dirty="0"/>
              <a:t> et à la circulation de la richesse, du mana (puissance, force, </a:t>
            </a:r>
            <a:r>
              <a:rPr lang="en-US" dirty="0" err="1"/>
              <a:t>autorité</a:t>
            </a:r>
            <a:r>
              <a:rPr lang="en-US" dirty="0"/>
              <a:t>) au sein du réseau </a:t>
            </a:r>
            <a:r>
              <a:rPr lang="en-US" dirty="0" err="1"/>
              <a:t>généalogique</a:t>
            </a:r>
            <a:r>
              <a:rPr lang="en-US" dirty="0"/>
              <a:t> (ibid.). Les </a:t>
            </a:r>
            <a:r>
              <a:rPr lang="en-US" dirty="0" err="1"/>
              <a:t>polynésiens</a:t>
            </a:r>
            <a:r>
              <a:rPr lang="en-US" dirty="0"/>
              <a:t> </a:t>
            </a:r>
            <a:r>
              <a:rPr lang="en-US" dirty="0" err="1"/>
              <a:t>n’ont</a:t>
            </a:r>
            <a:r>
              <a:rPr lang="en-US" dirty="0"/>
              <a:t> pas </a:t>
            </a:r>
            <a:r>
              <a:rPr lang="en-US" dirty="0" err="1"/>
              <a:t>une</a:t>
            </a:r>
            <a:r>
              <a:rPr lang="en-US" dirty="0"/>
              <a:t> </a:t>
            </a:r>
            <a:r>
              <a:rPr lang="en-US" dirty="0" err="1"/>
              <a:t>logique</a:t>
            </a:r>
            <a:r>
              <a:rPr lang="en-US" dirty="0"/>
              <a:t> </a:t>
            </a:r>
            <a:r>
              <a:rPr lang="en-US" dirty="0" err="1"/>
              <a:t>capitaliste</a:t>
            </a:r>
            <a:r>
              <a:rPr lang="en-US" dirty="0"/>
              <a:t> et </a:t>
            </a:r>
            <a:r>
              <a:rPr lang="en-US" dirty="0" err="1"/>
              <a:t>individualiste</a:t>
            </a:r>
            <a:r>
              <a:rPr lang="en-US" dirty="0"/>
              <a:t>, le </a:t>
            </a:r>
            <a:r>
              <a:rPr lang="en-US" dirty="0" err="1"/>
              <a:t>développement</a:t>
            </a:r>
            <a:r>
              <a:rPr lang="en-US" dirty="0"/>
              <a:t> doit </a:t>
            </a:r>
            <a:r>
              <a:rPr lang="en-US" dirty="0" err="1"/>
              <a:t>servir</a:t>
            </a:r>
            <a:r>
              <a:rPr lang="en-US" dirty="0"/>
              <a:t> la </a:t>
            </a:r>
            <a:r>
              <a:rPr lang="en-US" dirty="0" err="1"/>
              <a:t>collectivité</a:t>
            </a:r>
            <a:r>
              <a:rPr lang="en-US" dirty="0"/>
              <a:t>, la </a:t>
            </a:r>
            <a:r>
              <a:rPr lang="en-US" dirty="0" err="1"/>
              <a:t>communauté</a:t>
            </a:r>
            <a:r>
              <a:rPr lang="en-US" dirty="0"/>
              <a:t>, respecter </a:t>
            </a:r>
            <a:r>
              <a:rPr lang="en-US" dirty="0" err="1"/>
              <a:t>l’environnement</a:t>
            </a:r>
            <a:r>
              <a:rPr lang="en-US" dirty="0"/>
              <a:t> naturel, il repose sur la </a:t>
            </a:r>
            <a:r>
              <a:rPr lang="en-US" dirty="0" err="1"/>
              <a:t>solidarité</a:t>
            </a:r>
            <a:r>
              <a:rPr lang="en-US" dirty="0"/>
              <a:t> et le partage. Les </a:t>
            </a:r>
            <a:r>
              <a:rPr lang="en-US" dirty="0" err="1"/>
              <a:t>polynésiens</a:t>
            </a:r>
            <a:r>
              <a:rPr lang="en-US" dirty="0"/>
              <a:t> </a:t>
            </a:r>
            <a:r>
              <a:rPr lang="en-US" dirty="0" err="1"/>
              <a:t>travaillent</a:t>
            </a:r>
            <a:r>
              <a:rPr lang="en-US" dirty="0"/>
              <a:t> </a:t>
            </a:r>
            <a:r>
              <a:rPr lang="en-US" dirty="0" err="1"/>
              <a:t>selon</a:t>
            </a:r>
            <a:r>
              <a:rPr lang="en-US" dirty="0"/>
              <a:t> </a:t>
            </a:r>
            <a:r>
              <a:rPr lang="en-US" dirty="0" err="1"/>
              <a:t>leurs</a:t>
            </a:r>
            <a:r>
              <a:rPr lang="en-US" dirty="0"/>
              <a:t> </a:t>
            </a:r>
            <a:r>
              <a:rPr lang="en-US" dirty="0" err="1"/>
              <a:t>besoins</a:t>
            </a:r>
            <a:r>
              <a:rPr lang="en-US" dirty="0"/>
              <a:t> </a:t>
            </a:r>
            <a:r>
              <a:rPr lang="en-US" dirty="0" err="1"/>
              <a:t>immédiats</a:t>
            </a:r>
            <a:r>
              <a:rPr lang="en-US" dirty="0"/>
              <a:t> sans </a:t>
            </a:r>
            <a:r>
              <a:rPr lang="en-US" dirty="0" err="1"/>
              <a:t>chercher</a:t>
            </a:r>
            <a:r>
              <a:rPr lang="en-US" dirty="0"/>
              <a:t> </a:t>
            </a:r>
            <a:r>
              <a:rPr lang="en-US" dirty="0" err="1"/>
              <a:t>l’accumulation</a:t>
            </a:r>
            <a:r>
              <a:rPr lang="en-US" dirty="0"/>
              <a:t> des richesses. </a:t>
            </a:r>
            <a:r>
              <a:rPr lang="en-US" dirty="0" err="1"/>
              <a:t>Toujours</a:t>
            </a:r>
            <a:r>
              <a:rPr lang="en-US" dirty="0"/>
              <a:t> </a:t>
            </a:r>
            <a:r>
              <a:rPr lang="en-US" dirty="0" err="1"/>
              <a:t>selon</a:t>
            </a:r>
            <a:r>
              <a:rPr lang="en-US" dirty="0"/>
              <a:t> </a:t>
            </a:r>
            <a:r>
              <a:rPr lang="en-US" dirty="0" err="1"/>
              <a:t>ces</a:t>
            </a:r>
            <a:r>
              <a:rPr lang="en-US" dirty="0"/>
              <a:t> </a:t>
            </a:r>
            <a:r>
              <a:rPr lang="en-US" dirty="0" err="1"/>
              <a:t>mêmes</a:t>
            </a:r>
            <a:r>
              <a:rPr lang="en-US" dirty="0"/>
              <a:t> auteurs « "</a:t>
            </a:r>
            <a:r>
              <a:rPr lang="en-US" dirty="0" err="1"/>
              <a:t>l’agriculture</a:t>
            </a:r>
            <a:r>
              <a:rPr lang="en-US" dirty="0"/>
              <a:t> de </a:t>
            </a:r>
            <a:r>
              <a:rPr lang="en-US" dirty="0" err="1"/>
              <a:t>subsistance</a:t>
            </a:r>
            <a:r>
              <a:rPr lang="en-US" dirty="0"/>
              <a:t>". … [met] </a:t>
            </a:r>
            <a:r>
              <a:rPr lang="en-US" dirty="0" err="1"/>
              <a:t>en</a:t>
            </a:r>
            <a:r>
              <a:rPr lang="en-US" dirty="0"/>
              <a:t> jeu… </a:t>
            </a:r>
            <a:r>
              <a:rPr lang="en-US" dirty="0" err="1"/>
              <a:t>une</a:t>
            </a:r>
            <a:r>
              <a:rPr lang="en-US" dirty="0"/>
              <a:t> grande </a:t>
            </a:r>
            <a:r>
              <a:rPr lang="en-US" dirty="0" err="1"/>
              <a:t>variété</a:t>
            </a:r>
            <a:r>
              <a:rPr lang="en-US" dirty="0"/>
              <a:t> </a:t>
            </a:r>
            <a:r>
              <a:rPr lang="en-US" dirty="0" err="1"/>
              <a:t>d’échanges</a:t>
            </a:r>
            <a:r>
              <a:rPr lang="en-US" dirty="0"/>
              <a:t> et de redistributions </a:t>
            </a:r>
            <a:r>
              <a:rPr lang="en-US" dirty="0" err="1"/>
              <a:t>réciproques</a:t>
            </a:r>
            <a:r>
              <a:rPr lang="en-US" dirty="0"/>
              <a:t>, de </a:t>
            </a:r>
            <a:r>
              <a:rPr lang="en-US" dirty="0" err="1"/>
              <a:t>valeurs</a:t>
            </a:r>
            <a:r>
              <a:rPr lang="en-US" dirty="0"/>
              <a:t> </a:t>
            </a:r>
            <a:r>
              <a:rPr lang="en-US" dirty="0" err="1"/>
              <a:t>affichées</a:t>
            </a:r>
            <a:r>
              <a:rPr lang="en-US" dirty="0"/>
              <a:t> (</a:t>
            </a:r>
            <a:r>
              <a:rPr lang="en-US" dirty="0" err="1"/>
              <a:t>modestie</a:t>
            </a:r>
            <a:r>
              <a:rPr lang="en-US" dirty="0"/>
              <a:t>, </a:t>
            </a:r>
            <a:r>
              <a:rPr lang="en-US" dirty="0" err="1"/>
              <a:t>altruisme</a:t>
            </a:r>
            <a:r>
              <a:rPr lang="en-US" dirty="0"/>
              <a:t>), de </a:t>
            </a:r>
            <a:r>
              <a:rPr lang="en-US" dirty="0" err="1"/>
              <a:t>moralités</a:t>
            </a:r>
            <a:r>
              <a:rPr lang="en-US" dirty="0"/>
              <a:t> et </a:t>
            </a:r>
            <a:r>
              <a:rPr lang="en-US" dirty="0" err="1"/>
              <a:t>d’idéologies</a:t>
            </a:r>
            <a:r>
              <a:rPr lang="en-US" dirty="0"/>
              <a:t>… » (ibid., p. 218). </a:t>
            </a:r>
          </a:p>
          <a:p>
            <a:r>
              <a:rPr lang="en-US" dirty="0"/>
              <a:t>Dans </a:t>
            </a:r>
            <a:r>
              <a:rPr lang="en-US" dirty="0" err="1"/>
              <a:t>certaines</a:t>
            </a:r>
            <a:r>
              <a:rPr lang="en-US" dirty="0"/>
              <a:t> </a:t>
            </a:r>
            <a:r>
              <a:rPr lang="en-US" dirty="0" err="1"/>
              <a:t>îles</a:t>
            </a:r>
            <a:r>
              <a:rPr lang="en-US" dirty="0"/>
              <a:t> </a:t>
            </a:r>
            <a:r>
              <a:rPr lang="en-US" dirty="0" err="1"/>
              <a:t>éloignées</a:t>
            </a:r>
            <a:r>
              <a:rPr lang="en-US" dirty="0"/>
              <a:t>, </a:t>
            </a:r>
            <a:r>
              <a:rPr lang="en-US" dirty="0" err="1"/>
              <a:t>moins</a:t>
            </a:r>
            <a:r>
              <a:rPr lang="en-US" dirty="0"/>
              <a:t> </a:t>
            </a:r>
            <a:r>
              <a:rPr lang="en-US" dirty="0" err="1"/>
              <a:t>influencées</a:t>
            </a:r>
            <a:r>
              <a:rPr lang="en-US" dirty="0"/>
              <a:t> par le </a:t>
            </a:r>
            <a:r>
              <a:rPr lang="en-US" dirty="0" err="1"/>
              <a:t>modèle</a:t>
            </a:r>
            <a:r>
              <a:rPr lang="en-US" dirty="0"/>
              <a:t> occidental, les </a:t>
            </a:r>
            <a:r>
              <a:rPr lang="en-US" dirty="0" err="1"/>
              <a:t>polynésiens</a:t>
            </a:r>
            <a:r>
              <a:rPr lang="en-US" dirty="0"/>
              <a:t> </a:t>
            </a:r>
            <a:r>
              <a:rPr lang="en-US" dirty="0" err="1"/>
              <a:t>auraient</a:t>
            </a:r>
            <a:r>
              <a:rPr lang="en-US" dirty="0"/>
              <a:t> </a:t>
            </a:r>
            <a:r>
              <a:rPr lang="en-US" dirty="0" err="1"/>
              <a:t>conservé</a:t>
            </a:r>
            <a:r>
              <a:rPr lang="en-US" dirty="0"/>
              <a:t> un esprit plus </a:t>
            </a:r>
            <a:r>
              <a:rPr lang="en-US" dirty="0" err="1"/>
              <a:t>communautaire</a:t>
            </a:r>
            <a:r>
              <a:rPr lang="en-US" dirty="0"/>
              <a:t>.</a:t>
            </a:r>
          </a:p>
          <a:p>
            <a:r>
              <a:rPr lang="en-US" dirty="0"/>
              <a:t>Au </a:t>
            </a:r>
            <a:r>
              <a:rPr lang="en-US" dirty="0" err="1"/>
              <a:t>cours</a:t>
            </a:r>
            <a:r>
              <a:rPr lang="en-US" dirty="0"/>
              <a:t> de ma </a:t>
            </a:r>
            <a:r>
              <a:rPr lang="en-US" dirty="0" err="1"/>
              <a:t>carrière</a:t>
            </a:r>
            <a:r>
              <a:rPr lang="en-US" dirty="0"/>
              <a:t> de </a:t>
            </a:r>
            <a:r>
              <a:rPr lang="en-US" dirty="0" err="1"/>
              <a:t>professeur</a:t>
            </a:r>
            <a:r>
              <a:rPr lang="en-US" dirty="0"/>
              <a:t> des écoles, </a:t>
            </a:r>
            <a:r>
              <a:rPr lang="en-US" dirty="0" err="1"/>
              <a:t>poussé</a:t>
            </a:r>
            <a:r>
              <a:rPr lang="en-US" dirty="0"/>
              <a:t> par la </a:t>
            </a:r>
            <a:r>
              <a:rPr lang="en-US" dirty="0" err="1"/>
              <a:t>fougue</a:t>
            </a:r>
            <a:r>
              <a:rPr lang="en-US" dirty="0"/>
              <a:t> de la jeunesse et le goût de </a:t>
            </a:r>
            <a:r>
              <a:rPr lang="en-US" dirty="0" err="1"/>
              <a:t>l'aventure</a:t>
            </a:r>
            <a:r>
              <a:rPr lang="en-US" dirty="0"/>
              <a:t>, </a:t>
            </a:r>
            <a:r>
              <a:rPr lang="en-US" dirty="0" err="1"/>
              <a:t>j'ai</a:t>
            </a:r>
            <a:r>
              <a:rPr lang="en-US" dirty="0"/>
              <a:t> </a:t>
            </a:r>
            <a:r>
              <a:rPr lang="en-US" dirty="0" err="1"/>
              <a:t>choisi</a:t>
            </a:r>
            <a:r>
              <a:rPr lang="en-US" dirty="0"/>
              <a:t> </a:t>
            </a:r>
            <a:r>
              <a:rPr lang="en-US" dirty="0" err="1"/>
              <a:t>d'aller</a:t>
            </a:r>
            <a:r>
              <a:rPr lang="en-US" dirty="0"/>
              <a:t> </a:t>
            </a:r>
            <a:r>
              <a:rPr lang="en-US" dirty="0" err="1"/>
              <a:t>enseigner</a:t>
            </a:r>
            <a:r>
              <a:rPr lang="en-US" dirty="0"/>
              <a:t> dans des atolls très </a:t>
            </a:r>
            <a:r>
              <a:rPr lang="en-US" dirty="0" err="1"/>
              <a:t>isolés</a:t>
            </a:r>
            <a:r>
              <a:rPr lang="en-US" dirty="0"/>
              <a:t> de </a:t>
            </a:r>
            <a:r>
              <a:rPr lang="en-US" dirty="0" err="1"/>
              <a:t>l'archipel</a:t>
            </a:r>
            <a:r>
              <a:rPr lang="en-US" dirty="0"/>
              <a:t> des Tuamotu-Gambier. Cette </a:t>
            </a:r>
            <a:r>
              <a:rPr lang="en-US" dirty="0" err="1"/>
              <a:t>expérience</a:t>
            </a:r>
            <a:r>
              <a:rPr lang="en-US" dirty="0"/>
              <a:t> de vie, très </a:t>
            </a:r>
            <a:r>
              <a:rPr lang="en-US" dirty="0" err="1"/>
              <a:t>enrichissante</a:t>
            </a:r>
            <a:r>
              <a:rPr lang="en-US" dirty="0"/>
              <a:t>, a </a:t>
            </a:r>
            <a:r>
              <a:rPr lang="en-US" dirty="0" err="1"/>
              <a:t>alimenté</a:t>
            </a:r>
            <a:r>
              <a:rPr lang="en-US" dirty="0"/>
              <a:t> ma </a:t>
            </a:r>
            <a:r>
              <a:rPr lang="en-US" dirty="0" err="1"/>
              <a:t>réflexion</a:t>
            </a:r>
            <a:r>
              <a:rPr lang="en-US" dirty="0"/>
              <a:t> sur la </a:t>
            </a:r>
            <a:r>
              <a:rPr lang="en-US" dirty="0" err="1"/>
              <a:t>philosophie</a:t>
            </a:r>
            <a:r>
              <a:rPr lang="en-US" dirty="0"/>
              <a:t> </a:t>
            </a:r>
            <a:r>
              <a:rPr lang="en-US" dirty="0" err="1"/>
              <a:t>polynésienne</a:t>
            </a:r>
            <a:r>
              <a:rPr lang="en-US" dirty="0"/>
              <a:t>. En </a:t>
            </a:r>
            <a:r>
              <a:rPr lang="en-US" dirty="0" err="1"/>
              <a:t>effet</a:t>
            </a:r>
            <a:r>
              <a:rPr lang="en-US" dirty="0"/>
              <a:t>, </a:t>
            </a:r>
            <a:r>
              <a:rPr lang="en-US" dirty="0" err="1"/>
              <a:t>en</a:t>
            </a:r>
            <a:r>
              <a:rPr lang="en-US" dirty="0"/>
              <a:t> première affectation, </a:t>
            </a:r>
            <a:r>
              <a:rPr lang="en-US" dirty="0" err="1"/>
              <a:t>j'ai</a:t>
            </a:r>
            <a:r>
              <a:rPr lang="en-US" dirty="0"/>
              <a:t> </a:t>
            </a:r>
            <a:r>
              <a:rPr lang="en-US" dirty="0" err="1"/>
              <a:t>choisi</a:t>
            </a:r>
            <a:r>
              <a:rPr lang="en-US" dirty="0"/>
              <a:t> un poste de direction à </a:t>
            </a:r>
            <a:r>
              <a:rPr lang="en-US" dirty="0" err="1"/>
              <a:t>Amanu</a:t>
            </a:r>
            <a:r>
              <a:rPr lang="en-US" dirty="0"/>
              <a:t>, un </a:t>
            </a:r>
            <a:r>
              <a:rPr lang="en-US" dirty="0" err="1"/>
              <a:t>îlot</a:t>
            </a:r>
            <a:r>
              <a:rPr lang="en-US" dirty="0"/>
              <a:t> sans </a:t>
            </a:r>
            <a:r>
              <a:rPr lang="en-US" dirty="0" err="1"/>
              <a:t>déserte</a:t>
            </a:r>
            <a:r>
              <a:rPr lang="en-US" dirty="0"/>
              <a:t> </a:t>
            </a:r>
            <a:r>
              <a:rPr lang="en-US" dirty="0" err="1"/>
              <a:t>aérienne</a:t>
            </a:r>
            <a:r>
              <a:rPr lang="en-US" dirty="0"/>
              <a:t> </a:t>
            </a:r>
            <a:r>
              <a:rPr lang="en-US" dirty="0" err="1"/>
              <a:t>que</a:t>
            </a:r>
            <a:r>
              <a:rPr lang="en-US" dirty="0"/>
              <a:t> </a:t>
            </a:r>
            <a:r>
              <a:rPr lang="en-US" dirty="0" err="1"/>
              <a:t>j'atteignis</a:t>
            </a:r>
            <a:r>
              <a:rPr lang="en-US" dirty="0"/>
              <a:t> </a:t>
            </a:r>
            <a:r>
              <a:rPr lang="en-US" dirty="0" err="1"/>
              <a:t>péniblement</a:t>
            </a:r>
            <a:r>
              <a:rPr lang="en-US" dirty="0"/>
              <a:t> après </a:t>
            </a:r>
            <a:r>
              <a:rPr lang="en-US" dirty="0" err="1"/>
              <a:t>une</a:t>
            </a:r>
            <a:r>
              <a:rPr lang="en-US" dirty="0"/>
              <a:t> </a:t>
            </a:r>
            <a:r>
              <a:rPr lang="en-US" dirty="0" err="1"/>
              <a:t>traversée</a:t>
            </a:r>
            <a:r>
              <a:rPr lang="en-US" dirty="0"/>
              <a:t> </a:t>
            </a:r>
            <a:r>
              <a:rPr lang="en-US" dirty="0" err="1"/>
              <a:t>mouvementée</a:t>
            </a:r>
            <a:r>
              <a:rPr lang="en-US" dirty="0"/>
              <a:t> </a:t>
            </a:r>
            <a:r>
              <a:rPr lang="en-US" dirty="0" err="1"/>
              <a:t>en</a:t>
            </a:r>
            <a:r>
              <a:rPr lang="en-US" dirty="0"/>
              <a:t> </a:t>
            </a:r>
            <a:r>
              <a:rPr lang="en-US" dirty="0" err="1"/>
              <a:t>poti</a:t>
            </a:r>
            <a:r>
              <a:rPr lang="en-US" dirty="0"/>
              <a:t> </a:t>
            </a:r>
            <a:r>
              <a:rPr lang="en-US" dirty="0" err="1"/>
              <a:t>mārara</a:t>
            </a:r>
            <a:r>
              <a:rPr lang="en-US" dirty="0"/>
              <a:t> (</a:t>
            </a:r>
            <a:r>
              <a:rPr lang="en-US" dirty="0" err="1"/>
              <a:t>canot</a:t>
            </a:r>
            <a:r>
              <a:rPr lang="en-US" dirty="0"/>
              <a:t> </a:t>
            </a:r>
            <a:r>
              <a:rPr lang="en-US" dirty="0" err="1"/>
              <a:t>rapide</a:t>
            </a:r>
            <a:r>
              <a:rPr lang="en-US" dirty="0"/>
              <a:t> pour la </a:t>
            </a:r>
            <a:r>
              <a:rPr lang="en-US" dirty="0" err="1"/>
              <a:t>pêche</a:t>
            </a:r>
            <a:r>
              <a:rPr lang="en-US" dirty="0"/>
              <a:t> à </a:t>
            </a:r>
            <a:r>
              <a:rPr lang="en-US" dirty="0" err="1"/>
              <a:t>l’exocet</a:t>
            </a:r>
            <a:r>
              <a:rPr lang="en-US" dirty="0"/>
              <a:t>). </a:t>
            </a:r>
            <a:r>
              <a:rPr lang="en-US" dirty="0" err="1"/>
              <a:t>Dès</a:t>
            </a:r>
            <a:r>
              <a:rPr lang="en-US" dirty="0"/>
              <a:t> </a:t>
            </a:r>
            <a:r>
              <a:rPr lang="en-US" dirty="0" err="1"/>
              <a:t>l'arrivée</a:t>
            </a:r>
            <a:r>
              <a:rPr lang="en-US" dirty="0"/>
              <a:t>, </a:t>
            </a:r>
            <a:r>
              <a:rPr lang="en-US" dirty="0" err="1"/>
              <a:t>accueilli</a:t>
            </a:r>
            <a:r>
              <a:rPr lang="en-US" dirty="0"/>
              <a:t> par le </a:t>
            </a:r>
            <a:r>
              <a:rPr lang="en-US" dirty="0" err="1"/>
              <a:t>tāvana</a:t>
            </a:r>
            <a:r>
              <a:rPr lang="en-US" dirty="0"/>
              <a:t> ’</a:t>
            </a:r>
            <a:r>
              <a:rPr lang="en-US" dirty="0" err="1"/>
              <a:t>oire</a:t>
            </a:r>
            <a:r>
              <a:rPr lang="en-US" dirty="0"/>
              <a:t> (maire), </a:t>
            </a:r>
            <a:r>
              <a:rPr lang="en-US" dirty="0" err="1"/>
              <a:t>j'ai</a:t>
            </a:r>
            <a:r>
              <a:rPr lang="en-US" dirty="0"/>
              <a:t> pris conscience de la </a:t>
            </a:r>
            <a:r>
              <a:rPr lang="en-US" dirty="0" err="1"/>
              <a:t>différence</a:t>
            </a:r>
            <a:r>
              <a:rPr lang="en-US" dirty="0"/>
              <a:t> entre le mode de vie des </a:t>
            </a:r>
            <a:r>
              <a:rPr lang="en-US" dirty="0" err="1"/>
              <a:t>îles</a:t>
            </a:r>
            <a:r>
              <a:rPr lang="en-US" dirty="0"/>
              <a:t> de la Société et </a:t>
            </a:r>
            <a:r>
              <a:rPr lang="en-US" dirty="0" err="1"/>
              <a:t>celui</a:t>
            </a:r>
            <a:r>
              <a:rPr lang="en-US" dirty="0"/>
              <a:t> de </a:t>
            </a:r>
            <a:r>
              <a:rPr lang="en-US" dirty="0" err="1"/>
              <a:t>cet</a:t>
            </a:r>
            <a:r>
              <a:rPr lang="en-US" dirty="0"/>
              <a:t> atoll. Il </a:t>
            </a:r>
            <a:r>
              <a:rPr lang="en-US" dirty="0" err="1"/>
              <a:t>n’y</a:t>
            </a:r>
            <a:r>
              <a:rPr lang="en-US" dirty="0"/>
              <a:t> </a:t>
            </a:r>
            <a:r>
              <a:rPr lang="en-US" dirty="0" err="1"/>
              <a:t>avait</a:t>
            </a:r>
            <a:r>
              <a:rPr lang="en-US" dirty="0"/>
              <a:t> pas d'eau potable, pas de pain, pas </a:t>
            </a:r>
            <a:r>
              <a:rPr lang="en-US" dirty="0" err="1"/>
              <a:t>d'électricité</a:t>
            </a:r>
            <a:r>
              <a:rPr lang="en-US" dirty="0"/>
              <a:t> 24h/24, pas de </a:t>
            </a:r>
            <a:r>
              <a:rPr lang="en-US" dirty="0" err="1"/>
              <a:t>magasins</a:t>
            </a:r>
            <a:r>
              <a:rPr lang="en-US" dirty="0"/>
              <a:t> bien </a:t>
            </a:r>
            <a:r>
              <a:rPr lang="en-US" dirty="0" err="1"/>
              <a:t>achalandés</a:t>
            </a:r>
            <a:r>
              <a:rPr lang="en-US" dirty="0"/>
              <a:t>, pas de </a:t>
            </a:r>
            <a:r>
              <a:rPr lang="en-US" dirty="0" err="1"/>
              <a:t>fermes</a:t>
            </a:r>
            <a:r>
              <a:rPr lang="en-US" dirty="0"/>
              <a:t> </a:t>
            </a:r>
            <a:r>
              <a:rPr lang="en-US" dirty="0" err="1"/>
              <a:t>perlières</a:t>
            </a:r>
            <a:r>
              <a:rPr lang="en-US" dirty="0"/>
              <a:t>, pas d'hôtel, pas de </a:t>
            </a:r>
            <a:r>
              <a:rPr lang="en-US" dirty="0" err="1"/>
              <a:t>connexion</a:t>
            </a:r>
            <a:r>
              <a:rPr lang="en-US" dirty="0"/>
              <a:t> internet… </a:t>
            </a:r>
            <a:r>
              <a:rPr lang="en-US" dirty="0" err="1"/>
              <a:t>L'atoll</a:t>
            </a:r>
            <a:r>
              <a:rPr lang="en-US" dirty="0"/>
              <a:t> </a:t>
            </a:r>
            <a:r>
              <a:rPr lang="en-US" dirty="0" err="1"/>
              <a:t>était</a:t>
            </a:r>
            <a:r>
              <a:rPr lang="en-US" dirty="0"/>
              <a:t> </a:t>
            </a:r>
            <a:r>
              <a:rPr lang="en-US" dirty="0" err="1"/>
              <a:t>parsemé</a:t>
            </a:r>
            <a:r>
              <a:rPr lang="en-US" dirty="0"/>
              <a:t> de soupe de </a:t>
            </a:r>
            <a:r>
              <a:rPr lang="en-US" dirty="0" err="1"/>
              <a:t>corail</a:t>
            </a:r>
            <a:r>
              <a:rPr lang="en-US" dirty="0"/>
              <a:t> et </a:t>
            </a:r>
            <a:r>
              <a:rPr lang="en-US" dirty="0" err="1"/>
              <a:t>aucun</a:t>
            </a:r>
            <a:r>
              <a:rPr lang="en-US" dirty="0"/>
              <a:t> fruit et </a:t>
            </a:r>
            <a:r>
              <a:rPr lang="en-US" dirty="0" err="1"/>
              <a:t>légume</a:t>
            </a:r>
            <a:r>
              <a:rPr lang="en-US" dirty="0"/>
              <a:t> ne </a:t>
            </a:r>
            <a:r>
              <a:rPr lang="en-US" dirty="0" err="1"/>
              <a:t>poussaient</a:t>
            </a:r>
            <a:r>
              <a:rPr lang="en-US" dirty="0"/>
              <a:t>. </a:t>
            </a:r>
            <a:r>
              <a:rPr lang="en-US" dirty="0" err="1"/>
              <a:t>C’est</a:t>
            </a:r>
            <a:r>
              <a:rPr lang="en-US" dirty="0"/>
              <a:t> dans </a:t>
            </a:r>
            <a:r>
              <a:rPr lang="en-US" dirty="0" err="1"/>
              <a:t>ce</a:t>
            </a:r>
            <a:r>
              <a:rPr lang="en-US" dirty="0"/>
              <a:t> </a:t>
            </a:r>
            <a:r>
              <a:rPr lang="en-US" dirty="0" err="1"/>
              <a:t>contexte</a:t>
            </a:r>
            <a:r>
              <a:rPr lang="en-US" dirty="0"/>
              <a:t> particulier </a:t>
            </a:r>
            <a:r>
              <a:rPr lang="en-US" dirty="0" err="1"/>
              <a:t>que</a:t>
            </a:r>
            <a:r>
              <a:rPr lang="en-US" dirty="0"/>
              <a:t> </a:t>
            </a:r>
            <a:r>
              <a:rPr lang="en-US" dirty="0" err="1"/>
              <a:t>j’ai</a:t>
            </a:r>
            <a:r>
              <a:rPr lang="en-US" dirty="0"/>
              <a:t> </a:t>
            </a:r>
            <a:r>
              <a:rPr lang="en-US" dirty="0" err="1"/>
              <a:t>pu</a:t>
            </a:r>
            <a:r>
              <a:rPr lang="en-US" dirty="0"/>
              <a:t> </a:t>
            </a:r>
            <a:r>
              <a:rPr lang="en-US" dirty="0" err="1"/>
              <a:t>être</a:t>
            </a:r>
            <a:r>
              <a:rPr lang="en-US" dirty="0"/>
              <a:t> </a:t>
            </a:r>
            <a:r>
              <a:rPr lang="en-US" dirty="0" err="1"/>
              <a:t>témoin</a:t>
            </a:r>
            <a:r>
              <a:rPr lang="en-US" dirty="0"/>
              <a:t> d’un certain rapport à la </a:t>
            </a:r>
            <a:r>
              <a:rPr lang="en-US" dirty="0" err="1"/>
              <a:t>collectivité</a:t>
            </a:r>
            <a:r>
              <a:rPr lang="en-US" dirty="0"/>
              <a:t>. Devant la maison de </a:t>
            </a:r>
            <a:r>
              <a:rPr lang="en-US" dirty="0" err="1"/>
              <a:t>fonction</a:t>
            </a:r>
            <a:r>
              <a:rPr lang="en-US" dirty="0"/>
              <a:t> </a:t>
            </a:r>
            <a:r>
              <a:rPr lang="en-US" dirty="0" err="1"/>
              <a:t>que</a:t>
            </a:r>
            <a:r>
              <a:rPr lang="en-US" dirty="0"/>
              <a:t> </a:t>
            </a:r>
            <a:r>
              <a:rPr lang="en-US" dirty="0" err="1"/>
              <a:t>j’occupais</a:t>
            </a:r>
            <a:r>
              <a:rPr lang="en-US" dirty="0"/>
              <a:t> à </a:t>
            </a:r>
            <a:r>
              <a:rPr lang="en-US" dirty="0" err="1"/>
              <a:t>l’époque</a:t>
            </a:r>
            <a:r>
              <a:rPr lang="en-US" dirty="0"/>
              <a:t>, les habitants </a:t>
            </a:r>
            <a:r>
              <a:rPr lang="en-US" dirty="0" err="1"/>
              <a:t>avaient</a:t>
            </a:r>
            <a:r>
              <a:rPr lang="en-US" dirty="0"/>
              <a:t> </a:t>
            </a:r>
            <a:r>
              <a:rPr lang="en-US" dirty="0" err="1"/>
              <a:t>construit</a:t>
            </a:r>
            <a:r>
              <a:rPr lang="en-US" dirty="0"/>
              <a:t> un parc à </a:t>
            </a:r>
            <a:r>
              <a:rPr lang="en-US" dirty="0" err="1"/>
              <a:t>poisson</a:t>
            </a:r>
            <a:r>
              <a:rPr lang="en-US" dirty="0"/>
              <a:t> </a:t>
            </a:r>
            <a:r>
              <a:rPr lang="en-US" dirty="0" err="1"/>
              <a:t>traditionnel</a:t>
            </a:r>
            <a:r>
              <a:rPr lang="en-US" dirty="0"/>
              <a:t> </a:t>
            </a:r>
            <a:r>
              <a:rPr lang="en-US" dirty="0" err="1"/>
              <a:t>en</a:t>
            </a:r>
            <a:r>
              <a:rPr lang="en-US" dirty="0"/>
              <a:t> </a:t>
            </a:r>
            <a:r>
              <a:rPr lang="en-US" dirty="0" err="1"/>
              <a:t>pierres</a:t>
            </a:r>
            <a:r>
              <a:rPr lang="en-US" dirty="0"/>
              <a:t>. À </a:t>
            </a:r>
            <a:r>
              <a:rPr lang="en-US" dirty="0" err="1"/>
              <a:t>certaines</a:t>
            </a:r>
            <a:r>
              <a:rPr lang="en-US" dirty="0"/>
              <a:t> </a:t>
            </a:r>
            <a:r>
              <a:rPr lang="en-US" dirty="0" err="1"/>
              <a:t>périodes</a:t>
            </a:r>
            <a:r>
              <a:rPr lang="en-US" dirty="0"/>
              <a:t> de </a:t>
            </a:r>
            <a:r>
              <a:rPr lang="en-US" dirty="0" err="1"/>
              <a:t>l’année</a:t>
            </a:r>
            <a:r>
              <a:rPr lang="en-US" dirty="0"/>
              <a:t>, au </a:t>
            </a:r>
            <a:r>
              <a:rPr lang="en-US" dirty="0" err="1"/>
              <a:t>coucher</a:t>
            </a:r>
            <a:r>
              <a:rPr lang="en-US" dirty="0"/>
              <a:t> du soleil, </a:t>
            </a:r>
            <a:r>
              <a:rPr lang="en-US" dirty="0" err="1"/>
              <a:t>ils</a:t>
            </a:r>
            <a:r>
              <a:rPr lang="en-US" dirty="0"/>
              <a:t> se </a:t>
            </a:r>
            <a:r>
              <a:rPr lang="en-US" dirty="0" err="1"/>
              <a:t>regroupaient</a:t>
            </a:r>
            <a:r>
              <a:rPr lang="en-US" dirty="0"/>
              <a:t>, </a:t>
            </a:r>
            <a:r>
              <a:rPr lang="en-US" dirty="0" err="1"/>
              <a:t>attrapaient</a:t>
            </a:r>
            <a:r>
              <a:rPr lang="en-US" dirty="0"/>
              <a:t> </a:t>
            </a:r>
            <a:r>
              <a:rPr lang="en-US" dirty="0" err="1"/>
              <a:t>une</a:t>
            </a:r>
            <a:r>
              <a:rPr lang="en-US" dirty="0"/>
              <a:t> </a:t>
            </a:r>
            <a:r>
              <a:rPr lang="en-US" dirty="0" err="1"/>
              <a:t>quantité</a:t>
            </a:r>
            <a:r>
              <a:rPr lang="en-US" dirty="0"/>
              <a:t> </a:t>
            </a:r>
            <a:r>
              <a:rPr lang="en-US" dirty="0" err="1"/>
              <a:t>impressionnante</a:t>
            </a:r>
            <a:r>
              <a:rPr lang="en-US" dirty="0"/>
              <a:t> de </a:t>
            </a:r>
            <a:r>
              <a:rPr lang="en-US" dirty="0" err="1"/>
              <a:t>komene</a:t>
            </a:r>
            <a:r>
              <a:rPr lang="en-US" dirty="0"/>
              <a:t> ('</a:t>
            </a:r>
            <a:r>
              <a:rPr lang="en-US" dirty="0" err="1"/>
              <a:t>ature</a:t>
            </a:r>
            <a:r>
              <a:rPr lang="en-US" dirty="0"/>
              <a:t> </a:t>
            </a:r>
            <a:r>
              <a:rPr lang="en-US" dirty="0" err="1"/>
              <a:t>en</a:t>
            </a:r>
            <a:r>
              <a:rPr lang="en-US" dirty="0"/>
              <a:t> </a:t>
            </a:r>
            <a:r>
              <a:rPr lang="en-US" dirty="0" err="1"/>
              <a:t>tahitien</a:t>
            </a:r>
            <a:r>
              <a:rPr lang="en-US" dirty="0"/>
              <a:t>, </a:t>
            </a:r>
            <a:r>
              <a:rPr lang="en-US" dirty="0" err="1"/>
              <a:t>poisson</a:t>
            </a:r>
            <a:r>
              <a:rPr lang="en-US" dirty="0"/>
              <a:t> </a:t>
            </a:r>
            <a:r>
              <a:rPr lang="en-US" dirty="0" err="1"/>
              <a:t>voisin</a:t>
            </a:r>
            <a:r>
              <a:rPr lang="en-US" dirty="0"/>
              <a:t> du </a:t>
            </a:r>
            <a:r>
              <a:rPr lang="en-US" dirty="0" err="1"/>
              <a:t>chinchard</a:t>
            </a:r>
            <a:r>
              <a:rPr lang="en-US" dirty="0"/>
              <a:t>) </a:t>
            </a:r>
            <a:r>
              <a:rPr lang="en-US" dirty="0" err="1"/>
              <a:t>qu’ils</a:t>
            </a:r>
            <a:r>
              <a:rPr lang="en-US" dirty="0"/>
              <a:t> se </a:t>
            </a:r>
            <a:r>
              <a:rPr lang="en-US" dirty="0" err="1"/>
              <a:t>partageaient</a:t>
            </a:r>
            <a:r>
              <a:rPr lang="en-US" dirty="0"/>
              <a:t> de manière </a:t>
            </a:r>
            <a:r>
              <a:rPr lang="en-US" dirty="0" err="1"/>
              <a:t>équitable</a:t>
            </a:r>
            <a:r>
              <a:rPr lang="en-US" dirty="0"/>
              <a:t>. </a:t>
            </a:r>
            <a:r>
              <a:rPr lang="en-US" dirty="0" err="1"/>
              <a:t>Lorsque</a:t>
            </a:r>
            <a:r>
              <a:rPr lang="en-US" dirty="0"/>
              <a:t> les chasseurs sous-</a:t>
            </a:r>
            <a:r>
              <a:rPr lang="en-US" dirty="0" err="1"/>
              <a:t>marins</a:t>
            </a:r>
            <a:r>
              <a:rPr lang="en-US" dirty="0"/>
              <a:t> </a:t>
            </a:r>
            <a:r>
              <a:rPr lang="en-US" dirty="0" err="1"/>
              <a:t>partaient</a:t>
            </a:r>
            <a:r>
              <a:rPr lang="en-US" dirty="0"/>
              <a:t> à la </a:t>
            </a:r>
            <a:r>
              <a:rPr lang="en-US" dirty="0" err="1"/>
              <a:t>pêche</a:t>
            </a:r>
            <a:r>
              <a:rPr lang="en-US" dirty="0"/>
              <a:t>, </a:t>
            </a:r>
            <a:r>
              <a:rPr lang="en-US" dirty="0" err="1"/>
              <a:t>ils</a:t>
            </a:r>
            <a:r>
              <a:rPr lang="en-US" dirty="0"/>
              <a:t> ne </a:t>
            </a:r>
            <a:r>
              <a:rPr lang="en-US" dirty="0" err="1"/>
              <a:t>partaient</a:t>
            </a:r>
            <a:r>
              <a:rPr lang="en-US" dirty="0"/>
              <a:t> jamais seuls et </a:t>
            </a:r>
            <a:r>
              <a:rPr lang="en-US" dirty="0" err="1"/>
              <a:t>partageaient</a:t>
            </a:r>
            <a:r>
              <a:rPr lang="en-US" dirty="0"/>
              <a:t> le fruit de </a:t>
            </a:r>
            <a:r>
              <a:rPr lang="en-US" dirty="0" err="1"/>
              <a:t>leur</a:t>
            </a:r>
            <a:r>
              <a:rPr lang="en-US" dirty="0"/>
              <a:t> </a:t>
            </a:r>
            <a:r>
              <a:rPr lang="en-US" dirty="0" err="1"/>
              <a:t>pêche</a:t>
            </a:r>
            <a:r>
              <a:rPr lang="en-US" dirty="0"/>
              <a:t> avec les </a:t>
            </a:r>
            <a:r>
              <a:rPr lang="en-US" dirty="0" err="1"/>
              <a:t>anciens</a:t>
            </a:r>
            <a:r>
              <a:rPr lang="en-US" dirty="0"/>
              <a:t>. Il </a:t>
            </a:r>
            <a:r>
              <a:rPr lang="en-US" dirty="0" err="1"/>
              <a:t>existait</a:t>
            </a:r>
            <a:r>
              <a:rPr lang="en-US" dirty="0"/>
              <a:t> </a:t>
            </a:r>
            <a:r>
              <a:rPr lang="en-US" dirty="0" err="1"/>
              <a:t>une</a:t>
            </a:r>
            <a:r>
              <a:rPr lang="en-US" dirty="0"/>
              <a:t> </a:t>
            </a:r>
            <a:r>
              <a:rPr lang="en-US" dirty="0" err="1"/>
              <a:t>véritable</a:t>
            </a:r>
            <a:r>
              <a:rPr lang="en-US" dirty="0"/>
              <a:t> </a:t>
            </a:r>
            <a:r>
              <a:rPr lang="en-US" dirty="0" err="1"/>
              <a:t>solidarité</a:t>
            </a:r>
            <a:r>
              <a:rPr lang="en-US" dirty="0"/>
              <a:t> indispensable pour </a:t>
            </a:r>
            <a:r>
              <a:rPr lang="en-US" dirty="0" err="1"/>
              <a:t>survivre</a:t>
            </a:r>
            <a:r>
              <a:rPr lang="en-US" dirty="0"/>
              <a:t> dans un milieu </a:t>
            </a:r>
            <a:r>
              <a:rPr lang="en-US" dirty="0" err="1"/>
              <a:t>marqué</a:t>
            </a:r>
            <a:r>
              <a:rPr lang="en-US" dirty="0"/>
              <a:t> par </a:t>
            </a:r>
            <a:r>
              <a:rPr lang="en-US" dirty="0" err="1"/>
              <a:t>l’insularité</a:t>
            </a:r>
            <a:r>
              <a:rPr lang="en-US" dirty="0"/>
              <a:t> et le manque </a:t>
            </a:r>
            <a:r>
              <a:rPr lang="en-US" dirty="0" err="1"/>
              <a:t>d’approvisionnement</a:t>
            </a:r>
            <a:r>
              <a:rPr lang="en-US" dirty="0"/>
              <a:t> (</a:t>
            </a:r>
            <a:r>
              <a:rPr lang="en-US" dirty="0" err="1"/>
              <a:t>une</a:t>
            </a:r>
            <a:r>
              <a:rPr lang="en-US" dirty="0"/>
              <a:t> </a:t>
            </a:r>
            <a:r>
              <a:rPr lang="en-US" dirty="0" err="1"/>
              <a:t>goélette</a:t>
            </a:r>
            <a:r>
              <a:rPr lang="en-US" dirty="0"/>
              <a:t> par </a:t>
            </a:r>
            <a:r>
              <a:rPr lang="en-US" dirty="0" err="1"/>
              <a:t>mois</a:t>
            </a:r>
            <a:r>
              <a:rPr lang="en-US" dirty="0"/>
              <a:t> </a:t>
            </a:r>
            <a:r>
              <a:rPr lang="en-US" dirty="0" err="1"/>
              <a:t>ramenait</a:t>
            </a:r>
            <a:r>
              <a:rPr lang="en-US" dirty="0"/>
              <a:t> les </a:t>
            </a:r>
            <a:r>
              <a:rPr lang="en-US" dirty="0" err="1"/>
              <a:t>denrées</a:t>
            </a:r>
            <a:r>
              <a:rPr lang="en-US" dirty="0"/>
              <a:t> </a:t>
            </a:r>
            <a:r>
              <a:rPr lang="en-US" dirty="0" err="1"/>
              <a:t>essentielles</a:t>
            </a:r>
            <a:r>
              <a:rPr lang="en-US" dirty="0"/>
              <a:t> </a:t>
            </a:r>
            <a:r>
              <a:rPr lang="en-US" dirty="0" err="1"/>
              <a:t>comme</a:t>
            </a:r>
            <a:r>
              <a:rPr lang="en-US" dirty="0"/>
              <a:t> la </a:t>
            </a:r>
            <a:r>
              <a:rPr lang="en-US" dirty="0" err="1"/>
              <a:t>farine</a:t>
            </a:r>
            <a:r>
              <a:rPr lang="en-US" dirty="0"/>
              <a:t>, le sucre…).</a:t>
            </a:r>
          </a:p>
          <a:p>
            <a:endParaRPr lang="en-US" dirty="0"/>
          </a:p>
          <a:p>
            <a:r>
              <a:rPr lang="en-US" dirty="0"/>
              <a:t>Les </a:t>
            </a:r>
            <a:r>
              <a:rPr lang="en-US" dirty="0" err="1"/>
              <a:t>polynésiens</a:t>
            </a:r>
            <a:r>
              <a:rPr lang="en-US" dirty="0"/>
              <a:t> </a:t>
            </a:r>
            <a:r>
              <a:rPr lang="en-US" dirty="0" err="1"/>
              <a:t>pensaient</a:t>
            </a:r>
            <a:r>
              <a:rPr lang="en-US" dirty="0"/>
              <a:t> </a:t>
            </a:r>
            <a:r>
              <a:rPr lang="en-US" dirty="0" err="1"/>
              <a:t>que</a:t>
            </a:r>
            <a:r>
              <a:rPr lang="en-US" dirty="0"/>
              <a:t> des </a:t>
            </a:r>
            <a:r>
              <a:rPr lang="en-US" dirty="0" err="1"/>
              <a:t>ti’i</a:t>
            </a:r>
            <a:r>
              <a:rPr lang="en-US" dirty="0"/>
              <a:t>, qui </a:t>
            </a:r>
            <a:r>
              <a:rPr lang="en-US" dirty="0" err="1"/>
              <a:t>étaient</a:t>
            </a:r>
            <a:r>
              <a:rPr lang="en-US" dirty="0"/>
              <a:t> des statues </a:t>
            </a:r>
            <a:r>
              <a:rPr lang="en-US" dirty="0" err="1"/>
              <a:t>censées</a:t>
            </a:r>
            <a:r>
              <a:rPr lang="en-US" dirty="0"/>
              <a:t> </a:t>
            </a:r>
            <a:r>
              <a:rPr lang="en-US" dirty="0" err="1"/>
              <a:t>être</a:t>
            </a:r>
            <a:r>
              <a:rPr lang="en-US" dirty="0"/>
              <a:t> </a:t>
            </a:r>
            <a:r>
              <a:rPr lang="en-US" dirty="0" err="1"/>
              <a:t>habitées</a:t>
            </a:r>
            <a:r>
              <a:rPr lang="en-US" dirty="0"/>
              <a:t> par des esprits </a:t>
            </a:r>
            <a:r>
              <a:rPr lang="en-US" dirty="0" err="1"/>
              <a:t>maléfiques</a:t>
            </a:r>
            <a:r>
              <a:rPr lang="en-US" dirty="0"/>
              <a:t>, </a:t>
            </a:r>
            <a:r>
              <a:rPr lang="en-US" dirty="0" err="1"/>
              <a:t>suffisaient</a:t>
            </a:r>
            <a:r>
              <a:rPr lang="en-US" dirty="0"/>
              <a:t> à </a:t>
            </a:r>
            <a:r>
              <a:rPr lang="en-US" dirty="0" err="1"/>
              <a:t>rendre</a:t>
            </a:r>
            <a:r>
              <a:rPr lang="en-US" dirty="0"/>
              <a:t> un lieu </a:t>
            </a:r>
            <a:r>
              <a:rPr lang="en-US" dirty="0" err="1"/>
              <a:t>tapu</a:t>
            </a:r>
            <a:r>
              <a:rPr lang="en-US" dirty="0"/>
              <a:t>, </a:t>
            </a:r>
            <a:r>
              <a:rPr lang="en-US" dirty="0" err="1"/>
              <a:t>c’est</a:t>
            </a:r>
            <a:r>
              <a:rPr lang="en-US" dirty="0"/>
              <a:t>-à-dire sacré </a:t>
            </a:r>
            <a:r>
              <a:rPr lang="en-US" dirty="0" err="1"/>
              <a:t>ou</a:t>
            </a:r>
            <a:r>
              <a:rPr lang="en-US" dirty="0"/>
              <a:t> </a:t>
            </a:r>
            <a:r>
              <a:rPr lang="en-US" dirty="0" err="1"/>
              <a:t>interdit</a:t>
            </a:r>
            <a:r>
              <a:rPr lang="en-US" dirty="0"/>
              <a:t> (ibid.).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Un contexte plurilingue</a:t>
            </a:r>
          </a:p>
          <a:p>
            <a:endParaRPr lang="en-US"/>
          </a:p>
          <a:p>
            <a:r>
              <a:rPr lang="en-US"/>
              <a:t>Les langues polynésiennes se composent de multiples dialectes qui correspondent à des aires linguistiques bien déterminées (le tahitien, le marquisien, le mangarévien et les dialectes des Tuamotu, des Australes et de Rapa) qui sont agencées comme dans la carte ci-dessous.</a:t>
            </a:r>
          </a:p>
          <a:p>
            <a:endParaRPr lang="en-US"/>
          </a:p>
          <a:p>
            <a:r>
              <a:rPr lang="en-US"/>
              <a:t>La Polynésie française connaît aujourd’hui une situation de plurilinguisme en raison des vagues de migrations successives, de l'insularité et de la colonisation. </a:t>
            </a:r>
          </a:p>
          <a:p>
            <a:r>
              <a:rPr lang="en-US"/>
              <a:t>Le français est la langue officielle et la langue principalement utilisée par l'institution scolaire, pourtant, l’environnement familial des élèves comporte selon Rodica Ailincai et Sandra Sramski (2020) l’usage d’une ou plusieurs langues polynésiennes. </a:t>
            </a:r>
          </a:p>
          <a:p>
            <a:r>
              <a:rPr lang="en-US"/>
              <a:t>Beaucoup de familles orientent leurs enfants vers l’apprentissage du français considéré comme la langue de la réussite scolaire et de l’insertion sociale. </a:t>
            </a:r>
          </a:p>
          <a:p>
            <a:r>
              <a:rPr lang="en-US"/>
              <a:t>Selon Marie Salaün, Jacques Vernaudon et Mirose Paia (2016), actuellement, même si les élèves polynésiens déclarent que leur langue quotidienne est le français, ils attribuent beaucoup d’importance aux langues polynésiennes qui représentent un élément fondamental de leur identité (Salaün, et al., 2016) ; la perte de ces langues entrainerait un déficit majeur car elles incarnent la forme d’expression la plus essentielle du peuple polynésien et de ses valeurs.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Dans la société polynésienne d’autrefois, l’écriture n’existait pas, cependant d’après Alain Babadzan (1986), « la littérature […] orale tenait une place très importante » (Ibid., p. 102), les mythes et les légendes étaient déjà très présents comme en témoigne la citation affichée.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En Polynésie, les langues véhiculaires sont le français (ou plutôt une variété locale du français) et le tahitien. Le langage réel en Polynésie est teinté d’alternances codiques qui sont repérables à travers les interactions orales que ce soit dans le contexte scolaire ou dans la société en générale. </a:t>
            </a:r>
          </a:p>
          <a:p>
            <a:endParaRPr lang="en-US"/>
          </a:p>
          <a:p>
            <a:r>
              <a:rPr lang="en-US"/>
              <a:t>Voici quelques exemples concrets d’alternances codiques fréquentes sur le territoire pour mieux comprendre la réalité du contexte linguistique polynésien. Parfois, l’alternance codique est syntaxique comme dans l’expression : « jolie à toi ! », les mots sont exclusivement en français mais la syntaxe est tahitienne. Parfois, elle est sémantique, par exemple : « je suis fiu (fatigué) de l'école ! », la syntaxe est française mais un mot tahitien est inséré soit par ignorance du terme français ou alors par préférence. Tantôt, l’alternance codique est pragmatique, par exemple : « je vais pas le amu'amu (manger) ! », il s'agit là d’un souci de simplicité, de spontanéité. Et de temps en temps, l’alternance codique est à la fois pragmatique, sémantique et syntaxique comme dans l’expression : « c'est tahito (vieux) ton sao pao ! », le langage français est mêlé à des termes tahitiens et chinois ce qui s'explique par la présence des trois communautés et du métissage.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Avec la colonisation, l’évangélisation et la politique d’assimilation culturelle, la musique et les danses polynésiennes ont diminué, cependant l’engouement actuel pour les festivités du Heiva témoigne d’une dynamique de réappropraition culturelle par le peuple polynésien.</a:t>
            </a:r>
          </a:p>
          <a:p>
            <a:endParaRPr lang="en-US"/>
          </a:p>
          <a:p>
            <a:r>
              <a:rPr lang="en-US"/>
              <a:t>Le dessin illustre la fête du Heiva qui est issue des traditions culturelles polynésiennes. Il s’agit d’un concours de chant et de danse dans lequel se rencontre des dizaines de groupes chaque année au cours du mois de juillet. Les artistes ont le plaisir de partager leurs chants et leurs danses avec le public. C’est un moment festif, ils confectionnent des costumes magnifiques ornés de fleurs, de perles, de coquillages... et entrainent les spectateurs dans un fabuleux voyage musical. Le public est emporté dans un monde imaginaire rempli d’émotions, d’euphorie et de cris de bonheur. Le Heiva permet aux spectateurs de vivre un moment privilégié, presque mythique, rempli de lumière.</a:t>
            </a:r>
          </a:p>
          <a:p>
            <a:endParaRPr lang="en-US"/>
          </a:p>
          <a:p>
            <a:r>
              <a:rPr lang="en-US"/>
              <a:t>La musique et la danse lors de la fête du Heiva sont des moyens de communication entre les musiciens, les danseurs et le public. Elles permettent une connexion spirituelle, un lien d’énergie qui crée un cercle vertueux positif. Les Hommes se rapproches grâce au pouvoir magique de la musique et de la danse. Le temps du Heiva, les barrières sociales et générationnelles s’estompent, la communauté est en parfaite cohésion. L’association des instruments et les chorégraphies donnent du sens et créent une harmonie sensorielle, auditive et visuelle. La musique et la danse lors de la fête du Heiva constituent une représentation du monde en harmonie.</a:t>
            </a:r>
          </a:p>
          <a:p>
            <a:endParaRPr lang="en-US"/>
          </a:p>
          <a:p>
            <a:r>
              <a:rPr lang="en-US"/>
              <a:t>Analyse vidéo</a:t>
            </a:r>
          </a:p>
          <a:p>
            <a:r>
              <a:rPr lang="en-US"/>
              <a:t>•	Que voyez-vous ?</a:t>
            </a:r>
          </a:p>
          <a:p>
            <a:r>
              <a:rPr lang="en-US"/>
              <a:t>•	Quels éléments culturels identifiez-vous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La </a:t>
            </a:r>
            <a:r>
              <a:rPr lang="en-US" dirty="0" err="1"/>
              <a:t>Polynésie</a:t>
            </a:r>
            <a:r>
              <a:rPr lang="en-US" dirty="0"/>
              <a:t> se </a:t>
            </a:r>
            <a:r>
              <a:rPr lang="en-US" dirty="0" err="1"/>
              <a:t>situe</a:t>
            </a:r>
            <a:r>
              <a:rPr lang="en-US" dirty="0"/>
              <a:t> dans le Pacifique </a:t>
            </a:r>
            <a:r>
              <a:rPr lang="en-US" dirty="0" err="1"/>
              <a:t>sud</a:t>
            </a:r>
            <a:r>
              <a:rPr lang="en-US" dirty="0"/>
              <a:t>, </a:t>
            </a:r>
            <a:r>
              <a:rPr lang="en-US" dirty="0" err="1"/>
              <a:t>c'est</a:t>
            </a:r>
            <a:r>
              <a:rPr lang="en-US" dirty="0"/>
              <a:t> un pays </a:t>
            </a:r>
            <a:r>
              <a:rPr lang="en-US" dirty="0" err="1"/>
              <a:t>d’outre-mer</a:t>
            </a:r>
            <a:r>
              <a:rPr lang="en-US" dirty="0"/>
              <a:t> (POM) </a:t>
            </a:r>
            <a:r>
              <a:rPr lang="en-US" dirty="0" err="1"/>
              <a:t>situé</a:t>
            </a:r>
            <a:r>
              <a:rPr lang="en-US" dirty="0"/>
              <a:t> </a:t>
            </a:r>
            <a:r>
              <a:rPr lang="en-US" dirty="0" err="1"/>
              <a:t>en</a:t>
            </a:r>
            <a:r>
              <a:rPr lang="en-US" dirty="0"/>
              <a:t> plein </a:t>
            </a:r>
            <a:r>
              <a:rPr lang="en-US" dirty="0" err="1"/>
              <a:t>cœur</a:t>
            </a:r>
            <a:r>
              <a:rPr lang="en-US" dirty="0"/>
              <a:t> de </a:t>
            </a:r>
            <a:r>
              <a:rPr lang="en-US" dirty="0" err="1"/>
              <a:t>l’océan</a:t>
            </a:r>
            <a:r>
              <a:rPr lang="en-US" dirty="0"/>
              <a:t> Pacifique.</a:t>
            </a:r>
          </a:p>
          <a:p>
            <a:endParaRPr lang="en-US" dirty="0"/>
          </a:p>
          <a:p>
            <a:r>
              <a:rPr lang="en-US" dirty="0" err="1"/>
              <a:t>D’après</a:t>
            </a:r>
            <a:r>
              <a:rPr lang="en-US" dirty="0"/>
              <a:t> Guillaume Alevêque (2019, § 5), « </a:t>
            </a:r>
            <a:r>
              <a:rPr lang="en-US" dirty="0" err="1"/>
              <a:t>l’archipel</a:t>
            </a:r>
            <a:r>
              <a:rPr lang="en-US" dirty="0"/>
              <a:t> de la Société, </a:t>
            </a:r>
            <a:r>
              <a:rPr lang="en-US" dirty="0" err="1"/>
              <a:t>dont</a:t>
            </a:r>
            <a:r>
              <a:rPr lang="en-US" dirty="0"/>
              <a:t> Tahiti est </a:t>
            </a:r>
            <a:r>
              <a:rPr lang="en-US" dirty="0" err="1"/>
              <a:t>l’île</a:t>
            </a:r>
            <a:r>
              <a:rPr lang="en-US" dirty="0"/>
              <a:t> </a:t>
            </a:r>
            <a:r>
              <a:rPr lang="en-US" dirty="0" err="1"/>
              <a:t>principale</a:t>
            </a:r>
            <a:r>
              <a:rPr lang="en-US" dirty="0"/>
              <a:t>, se </a:t>
            </a:r>
            <a:r>
              <a:rPr lang="en-US" dirty="0" err="1"/>
              <a:t>situe</a:t>
            </a:r>
            <a:r>
              <a:rPr lang="en-US" dirty="0"/>
              <a:t> au </a:t>
            </a:r>
            <a:r>
              <a:rPr lang="en-US" dirty="0" err="1"/>
              <a:t>cœur</a:t>
            </a:r>
            <a:r>
              <a:rPr lang="en-US" dirty="0"/>
              <a:t> </a:t>
            </a:r>
            <a:r>
              <a:rPr lang="en-US" dirty="0" err="1"/>
              <a:t>d’une</a:t>
            </a:r>
            <a:r>
              <a:rPr lang="en-US" dirty="0"/>
              <a:t> </a:t>
            </a:r>
            <a:r>
              <a:rPr lang="en-US" dirty="0" err="1"/>
              <a:t>aire</a:t>
            </a:r>
            <a:r>
              <a:rPr lang="en-US" dirty="0"/>
              <a:t> </a:t>
            </a:r>
            <a:r>
              <a:rPr lang="en-US" dirty="0" err="1"/>
              <a:t>géographique</a:t>
            </a:r>
            <a:r>
              <a:rPr lang="en-US" dirty="0"/>
              <a:t> et </a:t>
            </a:r>
            <a:r>
              <a:rPr lang="en-US" dirty="0" err="1"/>
              <a:t>culturelle</a:t>
            </a:r>
            <a:r>
              <a:rPr lang="en-US" dirty="0"/>
              <a:t> </a:t>
            </a:r>
            <a:r>
              <a:rPr lang="en-US" dirty="0" err="1"/>
              <a:t>couramment</a:t>
            </a:r>
            <a:r>
              <a:rPr lang="en-US" dirty="0"/>
              <a:t> </a:t>
            </a:r>
            <a:r>
              <a:rPr lang="en-US" dirty="0" err="1"/>
              <a:t>dénommée</a:t>
            </a:r>
            <a:r>
              <a:rPr lang="en-US" dirty="0"/>
              <a:t> le triangle </a:t>
            </a:r>
            <a:r>
              <a:rPr lang="en-US" dirty="0" err="1"/>
              <a:t>polynésien</a:t>
            </a:r>
            <a:r>
              <a:rPr lang="en-US" dirty="0"/>
              <a:t> et </a:t>
            </a:r>
            <a:r>
              <a:rPr lang="en-US" dirty="0" err="1"/>
              <a:t>délimitée</a:t>
            </a:r>
            <a:r>
              <a:rPr lang="en-US" dirty="0"/>
              <a:t> par Hawaii, Aotearoa (la Nouvelle-</a:t>
            </a:r>
            <a:r>
              <a:rPr lang="en-US" dirty="0" err="1"/>
              <a:t>Zélande</a:t>
            </a:r>
            <a:r>
              <a:rPr lang="en-US" dirty="0"/>
              <a:t>) et Rapa Nui (</a:t>
            </a:r>
            <a:r>
              <a:rPr lang="en-US" dirty="0" err="1"/>
              <a:t>l’île</a:t>
            </a:r>
            <a:r>
              <a:rPr lang="en-US" dirty="0"/>
              <a:t> de </a:t>
            </a:r>
            <a:r>
              <a:rPr lang="en-US" dirty="0" err="1"/>
              <a:t>Pâques</a:t>
            </a:r>
            <a:r>
              <a:rPr lang="en-US" dirty="0"/>
              <a:t>) ».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D’après Ottino-Garanger (2006), dans la Polynésie d’autrefois (c’est-à-dire avant le contact avec les européens), le tatouage était « une clé d’intégration de l’individu » (ibid., p. 13). Selon Teuira (2004), les tatouages étaient très répandus chez les hommes et les femmes, ils étaient des marques distinctives de classe et possédaient un aspect décoratif. Puis, à la suite de son interdiction par l’État et les autorités religieuses, il est devenu une pratique en perdition. Depuis les années 1985, on assisterait à une résurgence du tatouage, un réveil culturel lié à une quête identitaire (Ottino-Garanger, 2006). D’après Brami Celentano (2002), la culture mā’ohi, qui est entre autres associée au tatouage, est une activité très investie par les jeunes.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Jeune femme fabriquant un chapeau à partir d’un ruban tressé.</a:t>
            </a:r>
          </a:p>
          <a:p>
            <a:r>
              <a:rPr lang="en-US"/>
              <a:t>Photographie de 1920 d’une statuette en bois identifiée comme celle du dieu Tangaroa, dieu important aux îles australes. En fait, cette statuette est aujourd’hui connue sous le nom de A’A.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 cathédrale de Papeete possède une fonction référentielle importante puisqu’elle indique le point kilométrique (pk) 0 qui permet de calculer les distances autour de l’île de Tahiti et de se repérer (cf. borne kilométrique blanche et rouge en bas à droite de la figure 1 ci-dessus).</a:t>
            </a:r>
          </a:p>
          <a:p>
            <a:r>
              <a:rPr lang="en-US"/>
              <a:t>Au niveau territorial, l’implantation de la cathédrale n’est pas anodine car la ville de Papeete se situe dans l’archipel de la Société, dans la capitale administrative de la Polynésie française et le centre politique et religieux du territoire. Cette situation géographique témoigne non seulement de l’importance de la religion catholique mais aussi du processus de colonisation car comme le souligne Gleizal (2019), la ville de Papeete « est une ville polynésienne non autochtone... déterminées par des élites coloniales venues d’ailleurs » (ibid., p. 198).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partir de 1962, le Centre d'Expérimentation du Pacifique (CEP) vint bouleverser l'économie du pays. Un aéroport international fut créé ce qui entraina le développement du tourisme de masse et de la société de consommation.</a:t>
            </a:r>
          </a:p>
          <a:p>
            <a:r>
              <a:rPr lang="en-US"/>
              <a:t>Sur la photo: des élus polynésiens écoutant un exposé sur les installations du CEP en 1964.</a:t>
            </a:r>
          </a:p>
          <a:p>
            <a:endParaRPr lang="en-US"/>
          </a:p>
          <a:p>
            <a:r>
              <a:rPr lang="en-US"/>
              <a:t>Selon Yannick Fer et Gwendoline Malogne-Fer (2002), « l'évolution économique et sociale du Territoire, son entrée à marche forcée dans la modernité occidentale et la concentration croissante de la population sur l'île de Tahiti ont affaibli les repères qui permettaient de définir les appartenances communautaires : les identités familiales, insulaire et religieuse se sont en partie diluées dans un mode de vie plus urbanisé, plus individualisé… » (Ibid., p. 356).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Depuis cinquante ans l’économie se développe, l’espérance de vie s’allonge et la population augmente. Le pays connait aujourd’hui un vieillissement de la population, des inégalités salariales et un taux de chômage de 9, 5%.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Un renouveau culturel</a:t>
            </a:r>
          </a:p>
          <a:p>
            <a:r>
              <a:rPr lang="en-US"/>
              <a:t>D’après Alexandrine Brami Celentano (2002), l’affirmation communautaire mā’ohi chez la jeunesse polynésienne se traduit par un « renouveau identitaire et un réveil culturel » (ibid.) dans lesquels les langues polynésiennes demeurent une référence prégnante. </a:t>
            </a:r>
          </a:p>
          <a:p>
            <a:r>
              <a:rPr lang="en-US"/>
              <a:t>La culture mā’ohi est associée au tatouage, à la sculpture, aux danses traditionnelles, aux sports polynésiens, aux anciens cultes, aux voyages des grandes pirogues, au mana (ibid.). Aujourd’hui, les activités comme le surf, la pirogue, le tatouage et les fêtes du Heiva seraient très investies par les jeunes (ibid.).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L’alcoolisme est un fléau en Polynésie française, c’est un véritable problème de santé publique. La première explication de cette consommation d’alcool démesurée est liée aux festivités et la deuxième à la volonté de noyer un mal-être, surtout chez les jeunes de moins de vingt ans.</a:t>
            </a:r>
          </a:p>
          <a:p>
            <a:r>
              <a:rPr lang="en-US"/>
              <a:t>Selon Loïs Bastide (2020), « en Polynésie, l’alcool catalyse les conflits et participe à les faire basculer dans la violence physique : au sein de la maison familiale…la boisson précipite la violence » (ibid., p. 39). D’après ces travaux et ceux de Marie-Françoise Brugiroux, Nicole Cerf et François Beck (2009), les épisodes d’ivresse accentuent les violences intrafamiliales comme les viols qui sont plus importants en Polynésie française qu’en métropole.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L'arrivée des européens a entrainé de profondes transformations dans la vie des polynésiens. Selon Bruno Saura (2011), ce changement est dû à la rencontre entre deux mondes : la culture traditionnelle et la culture occidentale. </a:t>
            </a:r>
          </a:p>
          <a:p>
            <a:r>
              <a:rPr lang="en-US"/>
              <a:t>Cette rencontre a nécessité une adaptation des pratiques religieuses européennes et de l’école républicaine à certaines spécificités locales, notamment l’intégration des langues polynésiennes.</a:t>
            </a:r>
          </a:p>
          <a:p>
            <a:r>
              <a:rPr lang="en-US"/>
              <a:t>Selon Marie-Noël Capogna (2014), bien que l’arrivée des missionnaires entraîna le déclin des cultes traditionnels polynésiens, la pratique de la religion chrétienne a dû s’adapter au territoire. </a:t>
            </a:r>
          </a:p>
          <a:p>
            <a:endParaRPr lang="en-US"/>
          </a:p>
          <a:p>
            <a:r>
              <a:rPr lang="en-US"/>
              <a:t>Une représentation: la Vierge à l’enfant en acajou réalisée en 2010 par un sculpteur marquisien nommé Damien. L’œuvre, qui a été offerte par l’artiste et qui accueille les visiteurs et les fidèles est contextualisée au territoire car d’une part, le visage de Marie est représenté avec des traits typiques polynésiens, et d’autre part, Jésus apparait dans les bras de sa mère avec un fruit de l’arbre à pain posé entre ses mains au niveau du nombril. Cette expression artistique revêt un symbolisme fort car selon Orliac (1990), avant le contact avec les européens, certains arbres comme le ’uru possédaient une forte valeur symbolique et bénéficiaient d’un « statut particulier ; ils étaient plantés dans l'enceinte des marae, à l'intérieur ou à l'extérieur de la cour, parfois même devant le ahu [plate-forme], partie la plus sacrée du monument ; ils étaient alors associés aux pierres dressées du ahu, considérées comme des pierres généalogiques ou des reposoirs pour les dieux et les ancêtres » (ibid., p. 36).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 Polynésie est une ancienne colonie française qui a acquis un statut d’autonomie interne en 1984. Les programmes scolaires sont les mêmes qu’en métropole auxquels s’ajoutent l’enseignement des langues et culture polynésiennes. En 2011, une nouvelle charte de l'éducation qui s'articule autour de trois axes principaux a vu le jour. : « une école ouverte, pour tous et performante ». L’objectif recherché est la réussite de tous les élèves ainsi que la maîtrise du langage (le français et les langues polynésiennes). L’école polynésienne ambitionne de former de futurs citoyens et s’appuie sur la diversité linguistique pour favoriser le plurilinguisme.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Les performances du système éducatif polynésien ne répondent pas aux attentes de l’État français qui le finance en quasi-totalité. </a:t>
            </a:r>
          </a:p>
          <a:p>
            <a:r>
              <a:rPr lang="en-US"/>
              <a:t>D’après un article d’Émilie Guy et Rodica Ailincai (2019), le système éducatif polynésien se caractérise par des pourcentages de réussite aux évaluations inférieurs à la métropole et des taux de décrochage scolaire et d’illettrisme importants ce qui engendre a fortiori des problèmes de délinquance et donc d’équilibre social. D’après ces mêmes auteures, ces données préoccupantes résultent de divers facteurs tels que l’insularité, l’évolution socio-économique et institutionnelle du contexte postcolonial (Salaün, 2016 ; Saura, 2008 ; Schlemmer, 1989), les représentations sociales, le contexte plurilingue et pluriethnique ainsi que l’organisation familiale élargie (Gagné, 2019 ; Salaün et Le Plain, 2018 ; Salaün, Vernaudon et Paia, 2016 ; Saura, 2004 a ; Troadec, 1993, 1996).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La </a:t>
            </a:r>
            <a:r>
              <a:rPr lang="en-US" dirty="0" err="1"/>
              <a:t>Polynésie</a:t>
            </a:r>
            <a:r>
              <a:rPr lang="en-US" dirty="0"/>
              <a:t> française se compose de 4 </a:t>
            </a:r>
            <a:r>
              <a:rPr lang="en-US" dirty="0" err="1"/>
              <a:t>archipels</a:t>
            </a:r>
            <a:r>
              <a:rPr lang="en-US" dirty="0"/>
              <a:t> : </a:t>
            </a:r>
            <a:r>
              <a:rPr lang="en-US" dirty="0" err="1"/>
              <a:t>l’archipel</a:t>
            </a:r>
            <a:r>
              <a:rPr lang="en-US" dirty="0"/>
              <a:t> de la Société, des Tuamotu-Gambier, des </a:t>
            </a:r>
            <a:r>
              <a:rPr lang="en-US" dirty="0" err="1"/>
              <a:t>Australes</a:t>
            </a:r>
            <a:r>
              <a:rPr lang="en-US" dirty="0"/>
              <a:t> et des Marquises. </a:t>
            </a:r>
          </a:p>
          <a:p>
            <a:r>
              <a:rPr lang="en-US" dirty="0"/>
              <a:t>Le </a:t>
            </a:r>
            <a:r>
              <a:rPr lang="en-US" dirty="0" err="1"/>
              <a:t>territoire</a:t>
            </a:r>
            <a:r>
              <a:rPr lang="en-US" dirty="0"/>
              <a:t> </a:t>
            </a:r>
            <a:r>
              <a:rPr lang="en-US" dirty="0" err="1"/>
              <a:t>totalise</a:t>
            </a:r>
            <a:r>
              <a:rPr lang="en-US" dirty="0"/>
              <a:t> 118 </a:t>
            </a:r>
            <a:r>
              <a:rPr lang="en-US" dirty="0" err="1"/>
              <a:t>îles</a:t>
            </a:r>
            <a:r>
              <a:rPr lang="en-US" dirty="0"/>
              <a:t> </a:t>
            </a:r>
            <a:r>
              <a:rPr lang="en-US" dirty="0" err="1"/>
              <a:t>dont</a:t>
            </a:r>
            <a:r>
              <a:rPr lang="en-US" dirty="0"/>
              <a:t> 75 </a:t>
            </a:r>
            <a:r>
              <a:rPr lang="en-US" dirty="0" err="1"/>
              <a:t>sont</a:t>
            </a:r>
            <a:r>
              <a:rPr lang="en-US" dirty="0"/>
              <a:t> </a:t>
            </a:r>
            <a:r>
              <a:rPr lang="en-US" dirty="0" err="1"/>
              <a:t>peuplées</a:t>
            </a:r>
            <a:r>
              <a:rPr lang="en-US" dirty="0"/>
              <a:t> et </a:t>
            </a:r>
            <a:r>
              <a:rPr lang="en-US" dirty="0" err="1"/>
              <a:t>selon</a:t>
            </a:r>
            <a:r>
              <a:rPr lang="en-US" dirty="0"/>
              <a:t> </a:t>
            </a:r>
            <a:r>
              <a:rPr lang="en-US" dirty="0" err="1"/>
              <a:t>l’Institut</a:t>
            </a:r>
            <a:r>
              <a:rPr lang="en-US" dirty="0"/>
              <a:t> </a:t>
            </a:r>
            <a:r>
              <a:rPr lang="en-US" dirty="0" err="1"/>
              <a:t>Statistique</a:t>
            </a:r>
            <a:r>
              <a:rPr lang="en-US" dirty="0"/>
              <a:t> de la </a:t>
            </a:r>
            <a:r>
              <a:rPr lang="en-US" dirty="0" err="1"/>
              <a:t>Polynésie</a:t>
            </a:r>
            <a:r>
              <a:rPr lang="en-US" dirty="0"/>
              <a:t> française (ISPF) , la population </a:t>
            </a:r>
            <a:r>
              <a:rPr lang="en-US" dirty="0" err="1"/>
              <a:t>était</a:t>
            </a:r>
            <a:r>
              <a:rPr lang="en-US" dirty="0"/>
              <a:t> de 279 554 habitants </a:t>
            </a:r>
            <a:r>
              <a:rPr lang="en-US" dirty="0" err="1"/>
              <a:t>en</a:t>
            </a:r>
            <a:r>
              <a:rPr lang="en-US" dirty="0"/>
              <a:t> 2021 avec 75% de la population qui </a:t>
            </a:r>
            <a:r>
              <a:rPr lang="en-US" dirty="0" err="1"/>
              <a:t>vivait</a:t>
            </a:r>
            <a:r>
              <a:rPr lang="en-US" dirty="0"/>
              <a:t> à Tahiti.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Intégration des langues et cultures locales</a:t>
            </a:r>
          </a:p>
          <a:p>
            <a:r>
              <a:rPr lang="en-US"/>
              <a:t>•	Approches interculturelles et contextualisées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Depuis 1984, les divergences politiques sont centrées sur le maintien de l’autonomie ou le passage à l’indépendance. Selon Natacha Gagné (2016), les « Tahitiens, du moins pour l’instant … sont très attachés, en général, à certaines valeurs "modernes", notamment l’égalité et la démocratie » (Ibid., p. 23) et la majorité de la population n’est pas favorable à l’indépendance</a:t>
            </a:r>
          </a:p>
          <a:p>
            <a:endParaRPr lang="en-US"/>
          </a:p>
          <a:p>
            <a:r>
              <a:rPr lang="en-US"/>
              <a:t>Sur le drapeau ci-dessus figure le symbole de la Polynésie française, un cercle avec une pirogue double traditionnelle à voile qui navigue sur l’océan sous le soleil. Sur la plateforme de cette pirogue sont posés cinq motifs qui symbolisent les cinq archipels, c’est un signe de ralliement. Les pirogues doubles traditionnelles à voile étaient utilisées par les polynésiens d’autrefois pour peupler les îles et le choix de ce symbole montre que le pays reste attaché à ses valeurs traditionnelles tout en étant tourné vers l’avenir. L’hymne nationale témoigne de la dimension spirituelle polynésienne, le pays est perçu comme une création divine. Il rappelle aussi l’unité entre les îles de la Polynésie, la flore exceptionnelle et l’importance de l’amour inconditionnel</a:t>
            </a:r>
          </a:p>
          <a:p>
            <a:endParaRPr lang="en-US"/>
          </a:p>
          <a:p>
            <a:r>
              <a:rPr lang="en-US"/>
              <a:t>Selon Christine Pérez (2007), la conception polynésienne pré-européenne du temps était particulière, elle se serait construite par l’observation des cycles naturels selon un calendrier lunaire. </a:t>
            </a:r>
          </a:p>
          <a:p>
            <a:r>
              <a:rPr lang="en-US"/>
              <a:t>En Polynésie, il existe deux saisons, la saison d’abondance chaude et humide liée à l’arrivée des Pléiades (un amas ouvert d’étoiles) en mi-novembre et la saison de disette qui commence vers le mois de mai. La lune était considérée par les polynésiens comme une divinité qui rythmait les activités agricoles et la pêche.</a:t>
            </a:r>
          </a:p>
          <a:p>
            <a:r>
              <a:rPr lang="en-US"/>
              <a:t>Vous avez ci-dessous un chant créé par une parent d'élève pour mémoriser le nom des différentes phases de la lune.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Avec 4167 km² de terres émergées, la Polynésie s’étend sur un domaine maritime qui avoisine les 5,5 millions de kilomètres carrés. </a:t>
            </a:r>
          </a:p>
          <a:p>
            <a:r>
              <a:rPr lang="en-US"/>
              <a:t>Insularité, inégalités entre les archipels, les îles. </a:t>
            </a:r>
          </a:p>
          <a:p>
            <a:r>
              <a:rPr lang="en-US"/>
              <a:t>Centralisation administrative à Papeete, la capitale "coloniale". Sur-valorisation de la culture tahitienne au détriments des autres archipels (ex: le 'ori Tahiti).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Les </a:t>
            </a:r>
            <a:r>
              <a:rPr lang="en-US" dirty="0" err="1"/>
              <a:t>Polynésiens</a:t>
            </a:r>
            <a:r>
              <a:rPr lang="en-US" dirty="0"/>
              <a:t> </a:t>
            </a:r>
            <a:r>
              <a:rPr lang="en-US" dirty="0" err="1"/>
              <a:t>ont</a:t>
            </a:r>
            <a:r>
              <a:rPr lang="en-US" dirty="0"/>
              <a:t> </a:t>
            </a:r>
            <a:r>
              <a:rPr lang="en-US" dirty="0" err="1"/>
              <a:t>peuplé</a:t>
            </a:r>
            <a:r>
              <a:rPr lang="en-US" dirty="0"/>
              <a:t> le triangle </a:t>
            </a:r>
            <a:r>
              <a:rPr lang="en-US" dirty="0" err="1"/>
              <a:t>polynésien</a:t>
            </a:r>
            <a:r>
              <a:rPr lang="en-US" dirty="0"/>
              <a:t> </a:t>
            </a:r>
            <a:r>
              <a:rPr lang="en-US" dirty="0" err="1"/>
              <a:t>en</a:t>
            </a:r>
            <a:r>
              <a:rPr lang="en-US" dirty="0"/>
              <a:t> provenance </a:t>
            </a:r>
            <a:r>
              <a:rPr lang="en-US" dirty="0" err="1"/>
              <a:t>d'Asie</a:t>
            </a:r>
            <a:r>
              <a:rPr lang="en-US" dirty="0"/>
              <a:t> du Sud-Est, </a:t>
            </a:r>
            <a:r>
              <a:rPr lang="en-US" dirty="0" err="1"/>
              <a:t>utilisant</a:t>
            </a:r>
            <a:r>
              <a:rPr lang="en-US" dirty="0"/>
              <a:t> de </a:t>
            </a:r>
            <a:r>
              <a:rPr lang="en-US" dirty="0" err="1"/>
              <a:t>grandes</a:t>
            </a:r>
            <a:r>
              <a:rPr lang="en-US" dirty="0"/>
              <a:t> pirogues doubles pour </a:t>
            </a:r>
            <a:r>
              <a:rPr lang="en-US" dirty="0" err="1"/>
              <a:t>effectuer</a:t>
            </a:r>
            <a:r>
              <a:rPr lang="en-US" dirty="0"/>
              <a:t> </a:t>
            </a:r>
            <a:r>
              <a:rPr lang="en-US" dirty="0" err="1"/>
              <a:t>leurs</a:t>
            </a:r>
            <a:r>
              <a:rPr lang="en-US" dirty="0"/>
              <a:t> migrations.</a:t>
            </a:r>
          </a:p>
          <a:p>
            <a:endParaRPr lang="en-US" dirty="0"/>
          </a:p>
          <a:p>
            <a:r>
              <a:rPr lang="en-US" dirty="0"/>
              <a:t>Rond bleu: apparition et formation du </a:t>
            </a:r>
            <a:r>
              <a:rPr lang="en-US" dirty="0" err="1"/>
              <a:t>peuple</a:t>
            </a:r>
            <a:r>
              <a:rPr lang="en-US" dirty="0"/>
              <a:t> e t de la culture </a:t>
            </a:r>
            <a:r>
              <a:rPr lang="en-US" dirty="0" err="1"/>
              <a:t>polynésiens</a:t>
            </a:r>
            <a:r>
              <a:rPr lang="en-US" dirty="0"/>
              <a:t> de 500 avant JC à 500 après JC.</a:t>
            </a:r>
          </a:p>
          <a:p>
            <a:endParaRPr lang="en-US" dirty="0"/>
          </a:p>
          <a:p>
            <a:r>
              <a:rPr lang="en-US" dirty="0"/>
              <a:t>Rond vert: occupation du Pacifique oriental par les </a:t>
            </a:r>
            <a:r>
              <a:rPr lang="en-US" dirty="0" err="1"/>
              <a:t>Polynésiens</a:t>
            </a:r>
            <a:r>
              <a:rPr lang="en-US" dirty="0"/>
              <a:t> de 500 après JC à 900 après JC.</a:t>
            </a:r>
          </a:p>
          <a:p>
            <a:endParaRPr lang="en-US" dirty="0"/>
          </a:p>
          <a:p>
            <a:r>
              <a:rPr lang="en-US" dirty="0"/>
              <a:t>Flèches </a:t>
            </a:r>
            <a:r>
              <a:rPr lang="en-US" dirty="0" err="1"/>
              <a:t>vertes</a:t>
            </a:r>
            <a:r>
              <a:rPr lang="en-US" dirty="0"/>
              <a:t>: migrations plus </a:t>
            </a:r>
            <a:r>
              <a:rPr lang="en-US" dirty="0" err="1"/>
              <a:t>tardives</a:t>
            </a:r>
            <a:r>
              <a:rPr lang="en-US" dirty="0"/>
              <a:t> des </a:t>
            </a:r>
            <a:r>
              <a:rPr lang="en-US" dirty="0" err="1"/>
              <a:t>Polynésiens</a:t>
            </a:r>
            <a:r>
              <a:rPr lang="en-US" dirty="0"/>
              <a:t>, de environ 1000 après JC à 1350 après JC (Triangle </a:t>
            </a:r>
            <a:r>
              <a:rPr lang="en-US" dirty="0" err="1"/>
              <a:t>polynésien</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Maîtrise exceptionnelle de la navigation sans instruments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Une société hiérarchisée.</a:t>
            </a:r>
          </a:p>
          <a:p>
            <a:r>
              <a:rPr lang="en-US"/>
              <a:t>La société polynésienne d'autrefois était divisée en quatre grandes castes : « les ari'i-maro'ura (souverains à la ceinture 'ura), les ari'i ri'i (rois et reines de moindre importance), [...] les hui ra'atira (la petite noblesse et bourgeoisie) et les manahune (plébéiens) » (ibid., p. 237). Les rois (ari'i) avaient des pouvoirs reconnus de droit divin, le peuple se dénudait jusqu'à la ceinture en leur présence en signe de respect. D’après Dan Bechmann (2002), dans la Polynésie d’autrefois les hommes et les femmes n’étaient pas considérés comme égaux, ils ne pouvaient par exemple pas manger ensemble.</a:t>
            </a:r>
          </a:p>
          <a:p>
            <a:endParaRPr lang="en-US"/>
          </a:p>
          <a:p>
            <a:r>
              <a:rPr lang="en-US"/>
              <a:t>Un système religieux et mythologique structurant.</a:t>
            </a:r>
          </a:p>
          <a:p>
            <a:r>
              <a:rPr lang="en-US"/>
              <a:t>Les polynésiens d’autrefois était polythéistes, leurs cultes se déroulaient sur des marae qui sont d’après le dictionnaire tahitien/français de l’académie tahitienne (Fare vāna’a, 1999) « une plate-forme construite en pierre sèche et où se déroulait le culte ancien, associé souvent à des cérémonies à caractère social ou politiques » (ibid., p. 372). La conscience des polynésiens était empreinte de superstitions et de croyances (Ibid.), des prêtres (tahu'a), des sorciers et des exorciseurs existaient. Des sacrifices humains étaient réalisés en offrande à certains dieux ainsi que des cérémonies du feu et des transes. Les présages et les croyances aux esprits des morts (tupapa'u) étaient courants, ils pensaient par exemple que la maladie était la conséquence d'une offense faite aux dieux (ibid.). D’après Danièle Hervieu-Léger (1999) « la religion … [était] partout : elle n'…[était] pas séparée de l'ensemble des rapports sociaux et des pratiques sociales » (Ibid., p. 20).</a:t>
            </a:r>
          </a:p>
          <a:p>
            <a:r>
              <a:rPr lang="en-US"/>
              <a:t>Avant l'arrivée des européens, des maisons d'instruction (fare ha'api'ira'a) pour hommes et femmes existaient déjà. La transmission des connaissances était orale, principalement par des chants et la mémoire était fortement sollicitée. Les savoirs étaient souvent rattachés aux pratiques sociales.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Selon Catherine Orliac (1990), les anciens polynésiens considéraient que les arbres « entretenaient des rapports privilégiés avec les divinités souvent incarnées sous formes d'oiseaux » (Ibid., p. 35). Ils pensaient que les arbres possédaient « une essence divine » (Ibid., p. 35), une âme et avant de les couper ils allaient sur les marae pour avertir les dieux qu’ils avaient l’intention de mettre un terme à leur vie (Ibid.). D’après cette auteure, certains arbres comme le ’aito, le ’uru, le pua, le miro et le tāmanu possédaient une forte valeur symbolique et bénéficiaient d’un « statut particulier ; ils étaient plantés dans l'enceinte des marae, à l'intérieur ou à l'extérieur de la cour, parfois même devant le ahu [plate-forme], partie la plus sacrée du monument ; ils étaient alors associés aux pierres dressées du ahu, considérées comme des pierres généalogiques ou des reposoirs pour les dieux et les ancêtres » (Ibid., p. 36) à la manière illustrée dans la peinture ci-dessous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Selon Florian Prévost (2017), dans certains archipels de Polynésie, des animaux étaient considérés comme des « tuputupua, [des] ancêtres protecteurs et animaux tutélaires » (Ibid. p. 341). D’après ce même auteur, la spiritualité polynésienne pré-européenne était liée à l’environnement naturel, les polynésiens entretenaient des relations fortes avec certains animaux car ils pensaient que leurs ancêtres pouvaient se réincarner en animal. Plus précisément, ils pensaient que le souffle de vie des défunts pouvait changer de « véhicule » et prendre possession d’une enveloppe charnelle animale.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5/4/26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2" Type="http://schemas.openxmlformats.org/officeDocument/2006/relationships/image" Target="../media/image44.sv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FDD1E"/>
        </a:solidFill>
        <a:effectLst/>
      </p:bgPr>
    </p:bg>
    <p:spTree>
      <p:nvGrpSpPr>
        <p:cNvPr id="1" name=""/>
        <p:cNvGrpSpPr/>
        <p:nvPr/>
      </p:nvGrpSpPr>
      <p:grpSpPr>
        <a:xfrm>
          <a:off x="0" y="0"/>
          <a:ext cx="0" cy="0"/>
          <a:chOff x="0" y="0"/>
          <a:chExt cx="0" cy="0"/>
        </a:xfrm>
      </p:grpSpPr>
      <p:sp>
        <p:nvSpPr>
          <p:cNvPr id="2" name="Freeform 2"/>
          <p:cNvSpPr/>
          <p:nvPr/>
        </p:nvSpPr>
        <p:spPr>
          <a:xfrm>
            <a:off x="14569050" y="6568050"/>
            <a:ext cx="2690250" cy="2690250"/>
          </a:xfrm>
          <a:custGeom>
            <a:avLst/>
            <a:gdLst/>
            <a:ahLst/>
            <a:cxnLst/>
            <a:rect l="l" t="t" r="r" b="b"/>
            <a:pathLst>
              <a:path w="2690250" h="2690250">
                <a:moveTo>
                  <a:pt x="0" y="0"/>
                </a:moveTo>
                <a:lnTo>
                  <a:pt x="2690250" y="0"/>
                </a:lnTo>
                <a:lnTo>
                  <a:pt x="2690250" y="2690250"/>
                </a:lnTo>
                <a:lnTo>
                  <a:pt x="0" y="2690250"/>
                </a:lnTo>
                <a:lnTo>
                  <a:pt x="0" y="0"/>
                </a:lnTo>
                <a:close/>
              </a:path>
            </a:pathLst>
          </a:custGeom>
          <a:blipFill>
            <a:blip r:embed="rId2"/>
            <a:stretch>
              <a:fillRect/>
            </a:stretch>
          </a:blipFill>
          <a:ln w="19050" cap="sq">
            <a:solidFill>
              <a:srgbClr val="000000"/>
            </a:solidFill>
            <a:prstDash val="solid"/>
            <a:miter/>
          </a:ln>
        </p:spPr>
        <p:txBody>
          <a:bodyPr/>
          <a:lstStyle/>
          <a:p>
            <a:endParaRPr lang="fr-PF"/>
          </a:p>
        </p:txBody>
      </p:sp>
      <p:sp>
        <p:nvSpPr>
          <p:cNvPr id="3" name="Freeform 3"/>
          <p:cNvSpPr/>
          <p:nvPr/>
        </p:nvSpPr>
        <p:spPr>
          <a:xfrm>
            <a:off x="7086802" y="101"/>
            <a:ext cx="4114396" cy="2057198"/>
          </a:xfrm>
          <a:custGeom>
            <a:avLst/>
            <a:gdLst/>
            <a:ahLst/>
            <a:cxnLst/>
            <a:rect l="l" t="t" r="r" b="b"/>
            <a:pathLst>
              <a:path w="4114396" h="2057198">
                <a:moveTo>
                  <a:pt x="0" y="0"/>
                </a:moveTo>
                <a:lnTo>
                  <a:pt x="4114396" y="0"/>
                </a:lnTo>
                <a:lnTo>
                  <a:pt x="4114396" y="2057198"/>
                </a:lnTo>
                <a:lnTo>
                  <a:pt x="0" y="2057198"/>
                </a:lnTo>
                <a:lnTo>
                  <a:pt x="0" y="0"/>
                </a:lnTo>
                <a:close/>
              </a:path>
            </a:pathLst>
          </a:custGeom>
          <a:blipFill>
            <a:blip r:embed="rId3"/>
            <a:stretch>
              <a:fillRect/>
            </a:stretch>
          </a:blipFill>
        </p:spPr>
        <p:txBody>
          <a:bodyPr/>
          <a:lstStyle/>
          <a:p>
            <a:endParaRPr lang="fr-PF"/>
          </a:p>
        </p:txBody>
      </p:sp>
      <p:sp>
        <p:nvSpPr>
          <p:cNvPr id="4" name="TextBox 4"/>
          <p:cNvSpPr txBox="1"/>
          <p:nvPr/>
        </p:nvSpPr>
        <p:spPr>
          <a:xfrm>
            <a:off x="174848" y="1847749"/>
            <a:ext cx="17938304" cy="4315643"/>
          </a:xfrm>
          <a:prstGeom prst="rect">
            <a:avLst/>
          </a:prstGeom>
        </p:spPr>
        <p:txBody>
          <a:bodyPr lIns="0" tIns="0" rIns="0" bIns="0" rtlCol="0" anchor="t">
            <a:spAutoFit/>
          </a:bodyPr>
          <a:lstStyle/>
          <a:p>
            <a:pPr algn="ctr">
              <a:lnSpc>
                <a:spcPts val="11592"/>
              </a:lnSpc>
            </a:pPr>
            <a:r>
              <a:rPr lang="en-US" sz="7728" b="1">
                <a:solidFill>
                  <a:srgbClr val="1E1E49"/>
                </a:solidFill>
                <a:latin typeface="Nunito Bold"/>
                <a:ea typeface="Nunito Bold"/>
                <a:cs typeface="Nunito Bold"/>
                <a:sym typeface="Nunito Bold"/>
              </a:rPr>
              <a:t>Culture et civilisation polynésiennes : entre héritages, dynamiques et enjeux contemporains</a:t>
            </a:r>
          </a:p>
        </p:txBody>
      </p:sp>
      <p:grpSp>
        <p:nvGrpSpPr>
          <p:cNvPr id="5" name="Group 5"/>
          <p:cNvGrpSpPr/>
          <p:nvPr/>
        </p:nvGrpSpPr>
        <p:grpSpPr>
          <a:xfrm>
            <a:off x="1010765" y="6568050"/>
            <a:ext cx="13558285" cy="2770461"/>
            <a:chOff x="0" y="0"/>
            <a:chExt cx="18077713" cy="3693948"/>
          </a:xfrm>
        </p:grpSpPr>
        <p:sp>
          <p:nvSpPr>
            <p:cNvPr id="6" name="TextBox 6"/>
            <p:cNvSpPr txBox="1"/>
            <p:nvPr/>
          </p:nvSpPr>
          <p:spPr>
            <a:xfrm>
              <a:off x="0" y="2960998"/>
              <a:ext cx="18077713" cy="732950"/>
            </a:xfrm>
            <a:prstGeom prst="rect">
              <a:avLst/>
            </a:prstGeom>
          </p:spPr>
          <p:txBody>
            <a:bodyPr lIns="0" tIns="0" rIns="0" bIns="0" rtlCol="0" anchor="t">
              <a:spAutoFit/>
            </a:bodyPr>
            <a:lstStyle/>
            <a:p>
              <a:pPr marL="0" lvl="0" indent="0" algn="l">
                <a:lnSpc>
                  <a:spcPts val="4642"/>
                </a:lnSpc>
                <a:spcBef>
                  <a:spcPct val="0"/>
                </a:spcBef>
              </a:pPr>
              <a:r>
                <a:rPr lang="en-US" sz="3315" spc="-49">
                  <a:solidFill>
                    <a:srgbClr val="1E1E49"/>
                  </a:solidFill>
                  <a:latin typeface="Prompt"/>
                  <a:ea typeface="Prompt"/>
                  <a:cs typeface="Prompt"/>
                  <a:sym typeface="Prompt"/>
                </a:rPr>
                <a:t>Membre de l’unité de recherche EASTCO</a:t>
              </a:r>
            </a:p>
          </p:txBody>
        </p:sp>
        <p:sp>
          <p:nvSpPr>
            <p:cNvPr id="7" name="TextBox 7"/>
            <p:cNvSpPr txBox="1"/>
            <p:nvPr/>
          </p:nvSpPr>
          <p:spPr>
            <a:xfrm>
              <a:off x="0" y="0"/>
              <a:ext cx="18077713" cy="822638"/>
            </a:xfrm>
            <a:prstGeom prst="rect">
              <a:avLst/>
            </a:prstGeom>
          </p:spPr>
          <p:txBody>
            <a:bodyPr lIns="0" tIns="0" rIns="0" bIns="0" rtlCol="0" anchor="t">
              <a:spAutoFit/>
            </a:bodyPr>
            <a:lstStyle/>
            <a:p>
              <a:pPr marL="0" lvl="0" indent="0" algn="l">
                <a:lnSpc>
                  <a:spcPts val="4904"/>
                </a:lnSpc>
                <a:spcBef>
                  <a:spcPct val="0"/>
                </a:spcBef>
              </a:pPr>
              <a:r>
                <a:rPr lang="en-US" sz="4087" spc="-61">
                  <a:solidFill>
                    <a:srgbClr val="1E1E49"/>
                  </a:solidFill>
                  <a:latin typeface="Prompt"/>
                  <a:ea typeface="Prompt"/>
                  <a:cs typeface="Prompt"/>
                  <a:sym typeface="Prompt"/>
                </a:rPr>
                <a:t>Simon DEPREZ</a:t>
              </a:r>
            </a:p>
          </p:txBody>
        </p:sp>
        <p:sp>
          <p:nvSpPr>
            <p:cNvPr id="8" name="TextBox 8"/>
            <p:cNvSpPr txBox="1"/>
            <p:nvPr/>
          </p:nvSpPr>
          <p:spPr>
            <a:xfrm>
              <a:off x="0" y="858641"/>
              <a:ext cx="18077713" cy="1858963"/>
            </a:xfrm>
            <a:prstGeom prst="rect">
              <a:avLst/>
            </a:prstGeom>
          </p:spPr>
          <p:txBody>
            <a:bodyPr lIns="0" tIns="0" rIns="0" bIns="0" rtlCol="0" anchor="t">
              <a:spAutoFit/>
            </a:bodyPr>
            <a:lstStyle/>
            <a:p>
              <a:pPr algn="just">
                <a:lnSpc>
                  <a:spcPts val="5640"/>
                </a:lnSpc>
              </a:pPr>
              <a:r>
                <a:rPr lang="en-US" sz="4029" spc="-60">
                  <a:solidFill>
                    <a:srgbClr val="1E1E49"/>
                  </a:solidFill>
                  <a:latin typeface="Prompt"/>
                  <a:ea typeface="Prompt"/>
                  <a:cs typeface="Prompt"/>
                  <a:sym typeface="Prompt"/>
                </a:rPr>
                <a:t>Professeur des écoles </a:t>
              </a:r>
            </a:p>
            <a:p>
              <a:pPr marL="0" lvl="0" indent="0" algn="just">
                <a:lnSpc>
                  <a:spcPts val="5640"/>
                </a:lnSpc>
                <a:spcBef>
                  <a:spcPct val="0"/>
                </a:spcBef>
              </a:pPr>
              <a:r>
                <a:rPr lang="en-US" sz="4029" spc="-60">
                  <a:solidFill>
                    <a:srgbClr val="1E1E49"/>
                  </a:solidFill>
                  <a:latin typeface="Prompt"/>
                  <a:ea typeface="Prompt"/>
                  <a:cs typeface="Prompt"/>
                  <a:sym typeface="Prompt"/>
                </a:rPr>
                <a:t>Docteur en sciences de l'éducation et de la formation</a:t>
              </a:r>
              <a:r>
                <a:rPr lang="en-US" sz="4029" u="none" spc="-60">
                  <a:solidFill>
                    <a:srgbClr val="1E1E49"/>
                  </a:solidFill>
                  <a:latin typeface="Prompt"/>
                  <a:ea typeface="Prompt"/>
                  <a:cs typeface="Prompt"/>
                  <a:sym typeface="Prompt"/>
                </a:rPr>
                <a:t> </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FDD1E"/>
        </a:solidFill>
        <a:effectLst/>
      </p:bgPr>
    </p:bg>
    <p:spTree>
      <p:nvGrpSpPr>
        <p:cNvPr id="1" name=""/>
        <p:cNvGrpSpPr/>
        <p:nvPr/>
      </p:nvGrpSpPr>
      <p:grpSpPr>
        <a:xfrm>
          <a:off x="0" y="0"/>
          <a:ext cx="0" cy="0"/>
          <a:chOff x="0" y="0"/>
          <a:chExt cx="0" cy="0"/>
        </a:xfrm>
      </p:grpSpPr>
      <p:sp>
        <p:nvSpPr>
          <p:cNvPr id="2" name="Freeform 2"/>
          <p:cNvSpPr/>
          <p:nvPr/>
        </p:nvSpPr>
        <p:spPr>
          <a:xfrm>
            <a:off x="678370" y="1510870"/>
            <a:ext cx="12247428" cy="8213941"/>
          </a:xfrm>
          <a:custGeom>
            <a:avLst/>
            <a:gdLst/>
            <a:ahLst/>
            <a:cxnLst/>
            <a:rect l="l" t="t" r="r" b="b"/>
            <a:pathLst>
              <a:path w="12247428" h="8213941">
                <a:moveTo>
                  <a:pt x="0" y="0"/>
                </a:moveTo>
                <a:lnTo>
                  <a:pt x="12247427" y="0"/>
                </a:lnTo>
                <a:lnTo>
                  <a:pt x="12247427" y="8213942"/>
                </a:lnTo>
                <a:lnTo>
                  <a:pt x="0" y="8213942"/>
                </a:lnTo>
                <a:lnTo>
                  <a:pt x="0" y="0"/>
                </a:lnTo>
                <a:close/>
              </a:path>
            </a:pathLst>
          </a:custGeom>
          <a:blipFill>
            <a:blip r:embed="rId3"/>
            <a:stretch>
              <a:fillRect/>
            </a:stretch>
          </a:blipFill>
          <a:ln w="38100" cap="sq">
            <a:solidFill>
              <a:srgbClr val="000000"/>
            </a:solidFill>
            <a:prstDash val="solid"/>
            <a:miter/>
          </a:ln>
        </p:spPr>
        <p:txBody>
          <a:bodyPr/>
          <a:lstStyle/>
          <a:p>
            <a:endParaRPr lang="fr-PF"/>
          </a:p>
        </p:txBody>
      </p:sp>
      <p:sp>
        <p:nvSpPr>
          <p:cNvPr id="3" name="Freeform 3"/>
          <p:cNvSpPr/>
          <p:nvPr/>
        </p:nvSpPr>
        <p:spPr>
          <a:xfrm>
            <a:off x="13762097" y="2468057"/>
            <a:ext cx="4199712" cy="6299568"/>
          </a:xfrm>
          <a:custGeom>
            <a:avLst/>
            <a:gdLst/>
            <a:ahLst/>
            <a:cxnLst/>
            <a:rect l="l" t="t" r="r" b="b"/>
            <a:pathLst>
              <a:path w="4199712" h="6299568">
                <a:moveTo>
                  <a:pt x="0" y="0"/>
                </a:moveTo>
                <a:lnTo>
                  <a:pt x="4199712" y="0"/>
                </a:lnTo>
                <a:lnTo>
                  <a:pt x="4199712" y="6299568"/>
                </a:lnTo>
                <a:lnTo>
                  <a:pt x="0" y="6299568"/>
                </a:lnTo>
                <a:lnTo>
                  <a:pt x="0" y="0"/>
                </a:lnTo>
                <a:close/>
              </a:path>
            </a:pathLst>
          </a:custGeom>
          <a:blipFill>
            <a:blip r:embed="rId4"/>
            <a:stretch>
              <a:fillRect/>
            </a:stretch>
          </a:blipFill>
          <a:ln w="47625" cap="sq">
            <a:solidFill>
              <a:srgbClr val="000000"/>
            </a:solidFill>
            <a:prstDash val="solid"/>
            <a:miter/>
          </a:ln>
        </p:spPr>
        <p:txBody>
          <a:bodyPr/>
          <a:lstStyle/>
          <a:p>
            <a:endParaRPr lang="fr-PF"/>
          </a:p>
        </p:txBody>
      </p:sp>
      <p:sp>
        <p:nvSpPr>
          <p:cNvPr id="4" name="TextBox 4"/>
          <p:cNvSpPr txBox="1"/>
          <p:nvPr/>
        </p:nvSpPr>
        <p:spPr>
          <a:xfrm>
            <a:off x="2426047" y="196968"/>
            <a:ext cx="13435905" cy="1094740"/>
          </a:xfrm>
          <a:prstGeom prst="rect">
            <a:avLst/>
          </a:prstGeom>
        </p:spPr>
        <p:txBody>
          <a:bodyPr lIns="0" tIns="0" rIns="0" bIns="0" rtlCol="0" anchor="t">
            <a:spAutoFit/>
          </a:bodyPr>
          <a:lstStyle/>
          <a:p>
            <a:pPr algn="ctr">
              <a:lnSpc>
                <a:spcPts val="8959"/>
              </a:lnSpc>
              <a:spcBef>
                <a:spcPct val="0"/>
              </a:spcBef>
            </a:pPr>
            <a:r>
              <a:rPr lang="en-US" sz="6399" b="1">
                <a:solidFill>
                  <a:srgbClr val="1E1E49"/>
                </a:solidFill>
                <a:latin typeface="Open Sans Bold"/>
                <a:ea typeface="Open Sans Bold"/>
                <a:cs typeface="Open Sans Bold"/>
                <a:sym typeface="Open Sans Bold"/>
              </a:rPr>
              <a:t>2.2.Organisation avant le contact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FDD1E"/>
        </a:solidFill>
        <a:effectLst/>
      </p:bgPr>
    </p:bg>
    <p:spTree>
      <p:nvGrpSpPr>
        <p:cNvPr id="1" name=""/>
        <p:cNvGrpSpPr/>
        <p:nvPr/>
      </p:nvGrpSpPr>
      <p:grpSpPr>
        <a:xfrm>
          <a:off x="0" y="0"/>
          <a:ext cx="0" cy="0"/>
          <a:chOff x="0" y="0"/>
          <a:chExt cx="0" cy="0"/>
        </a:xfrm>
      </p:grpSpPr>
      <p:sp>
        <p:nvSpPr>
          <p:cNvPr id="2" name="Freeform 2"/>
          <p:cNvSpPr/>
          <p:nvPr/>
        </p:nvSpPr>
        <p:spPr>
          <a:xfrm>
            <a:off x="1989015" y="353155"/>
            <a:ext cx="14309970" cy="8746969"/>
          </a:xfrm>
          <a:custGeom>
            <a:avLst/>
            <a:gdLst/>
            <a:ahLst/>
            <a:cxnLst/>
            <a:rect l="l" t="t" r="r" b="b"/>
            <a:pathLst>
              <a:path w="14309970" h="8746969">
                <a:moveTo>
                  <a:pt x="0" y="0"/>
                </a:moveTo>
                <a:lnTo>
                  <a:pt x="14309970" y="0"/>
                </a:lnTo>
                <a:lnTo>
                  <a:pt x="14309970" y="8746969"/>
                </a:lnTo>
                <a:lnTo>
                  <a:pt x="0" y="8746969"/>
                </a:lnTo>
                <a:lnTo>
                  <a:pt x="0" y="0"/>
                </a:lnTo>
                <a:close/>
              </a:path>
            </a:pathLst>
          </a:custGeom>
          <a:blipFill>
            <a:blip r:embed="rId3"/>
            <a:stretch>
              <a:fillRect/>
            </a:stretch>
          </a:blipFill>
          <a:ln w="38100" cap="sq">
            <a:solidFill>
              <a:srgbClr val="000000"/>
            </a:solidFill>
            <a:prstDash val="solid"/>
            <a:miter/>
          </a:ln>
        </p:spPr>
        <p:txBody>
          <a:bodyPr/>
          <a:lstStyle/>
          <a:p>
            <a:endParaRPr lang="fr-PF"/>
          </a:p>
        </p:txBody>
      </p:sp>
      <p:sp>
        <p:nvSpPr>
          <p:cNvPr id="3" name="TextBox 3"/>
          <p:cNvSpPr txBox="1"/>
          <p:nvPr/>
        </p:nvSpPr>
        <p:spPr>
          <a:xfrm>
            <a:off x="2799234" y="9151450"/>
            <a:ext cx="12689532" cy="811530"/>
          </a:xfrm>
          <a:prstGeom prst="rect">
            <a:avLst/>
          </a:prstGeom>
        </p:spPr>
        <p:txBody>
          <a:bodyPr wrap="square" lIns="0" tIns="0" rIns="0" bIns="0" rtlCol="0" anchor="t">
            <a:spAutoFit/>
          </a:bodyPr>
          <a:lstStyle/>
          <a:p>
            <a:pPr algn="ctr">
              <a:lnSpc>
                <a:spcPts val="6719"/>
              </a:lnSpc>
              <a:spcBef>
                <a:spcPct val="0"/>
              </a:spcBef>
            </a:pPr>
            <a:r>
              <a:rPr lang="en-US" sz="4800" dirty="0">
                <a:solidFill>
                  <a:srgbClr val="1E1E49"/>
                </a:solidFill>
                <a:latin typeface="Open Sans"/>
                <a:ea typeface="Open Sans"/>
                <a:cs typeface="Open Sans"/>
                <a:sym typeface="Open Sans"/>
              </a:rPr>
              <a:t>Tobin, G. (1792). </a:t>
            </a:r>
            <a:r>
              <a:rPr lang="en-US" sz="4800" i="1" dirty="0">
                <a:solidFill>
                  <a:srgbClr val="1E1E49"/>
                </a:solidFill>
                <a:latin typeface="Open Sans Italics"/>
                <a:ea typeface="Open Sans Italics"/>
                <a:cs typeface="Open Sans Italics"/>
                <a:sym typeface="Open Sans Italics"/>
              </a:rPr>
              <a:t>Mare Point à Pare</a:t>
            </a:r>
            <a:r>
              <a:rPr lang="en-US" sz="4800" dirty="0">
                <a:solidFill>
                  <a:srgbClr val="1E1E49"/>
                </a:solidFill>
                <a:latin typeface="Open Sans"/>
                <a:ea typeface="Open Sans"/>
                <a:cs typeface="Open Sans"/>
                <a:sym typeface="Open Sans"/>
              </a:rPr>
              <a:t> [</a:t>
            </a:r>
            <a:r>
              <a:rPr lang="en-US" sz="4800" dirty="0" err="1">
                <a:solidFill>
                  <a:srgbClr val="1E1E49"/>
                </a:solidFill>
                <a:latin typeface="Open Sans"/>
                <a:ea typeface="Open Sans"/>
                <a:cs typeface="Open Sans"/>
                <a:sym typeface="Open Sans"/>
              </a:rPr>
              <a:t>peinture</a:t>
            </a:r>
            <a:r>
              <a:rPr lang="en-US" sz="4800" dirty="0">
                <a:solidFill>
                  <a:srgbClr val="1E1E49"/>
                </a:solidFill>
                <a:latin typeface="Open Sans"/>
                <a:ea typeface="Open Sans"/>
                <a:cs typeface="Open Sans"/>
                <a:sym typeface="Open Sans"/>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FDD1E"/>
        </a:solidFill>
        <a:effectLst/>
      </p:bgPr>
    </p:bg>
    <p:spTree>
      <p:nvGrpSpPr>
        <p:cNvPr id="1" name=""/>
        <p:cNvGrpSpPr/>
        <p:nvPr/>
      </p:nvGrpSpPr>
      <p:grpSpPr>
        <a:xfrm>
          <a:off x="0" y="0"/>
          <a:ext cx="0" cy="0"/>
          <a:chOff x="0" y="0"/>
          <a:chExt cx="0" cy="0"/>
        </a:xfrm>
      </p:grpSpPr>
      <p:sp>
        <p:nvSpPr>
          <p:cNvPr id="2" name="Freeform 2"/>
          <p:cNvSpPr/>
          <p:nvPr/>
        </p:nvSpPr>
        <p:spPr>
          <a:xfrm>
            <a:off x="1394115" y="1028700"/>
            <a:ext cx="15499770" cy="7304266"/>
          </a:xfrm>
          <a:custGeom>
            <a:avLst/>
            <a:gdLst/>
            <a:ahLst/>
            <a:cxnLst/>
            <a:rect l="l" t="t" r="r" b="b"/>
            <a:pathLst>
              <a:path w="15499770" h="7304266">
                <a:moveTo>
                  <a:pt x="0" y="0"/>
                </a:moveTo>
                <a:lnTo>
                  <a:pt x="15499770" y="0"/>
                </a:lnTo>
                <a:lnTo>
                  <a:pt x="15499770" y="7304266"/>
                </a:lnTo>
                <a:lnTo>
                  <a:pt x="0" y="7304266"/>
                </a:lnTo>
                <a:lnTo>
                  <a:pt x="0" y="0"/>
                </a:lnTo>
                <a:close/>
              </a:path>
            </a:pathLst>
          </a:custGeom>
          <a:blipFill>
            <a:blip r:embed="rId3"/>
            <a:stretch>
              <a:fillRect/>
            </a:stretch>
          </a:blipFill>
          <a:ln w="57150" cap="sq">
            <a:solidFill>
              <a:srgbClr val="000000"/>
            </a:solidFill>
            <a:prstDash val="solid"/>
            <a:miter/>
          </a:ln>
        </p:spPr>
        <p:txBody>
          <a:bodyPr/>
          <a:lstStyle/>
          <a:p>
            <a:endParaRPr lang="fr-PF"/>
          </a:p>
        </p:txBody>
      </p:sp>
      <p:sp>
        <p:nvSpPr>
          <p:cNvPr id="3" name="TextBox 3"/>
          <p:cNvSpPr txBox="1"/>
          <p:nvPr/>
        </p:nvSpPr>
        <p:spPr>
          <a:xfrm>
            <a:off x="243185" y="8446770"/>
            <a:ext cx="17801630" cy="811530"/>
          </a:xfrm>
          <a:prstGeom prst="rect">
            <a:avLst/>
          </a:prstGeom>
        </p:spPr>
        <p:txBody>
          <a:bodyPr lIns="0" tIns="0" rIns="0" bIns="0" rtlCol="0" anchor="t">
            <a:spAutoFit/>
          </a:bodyPr>
          <a:lstStyle/>
          <a:p>
            <a:pPr algn="ctr">
              <a:lnSpc>
                <a:spcPts val="6719"/>
              </a:lnSpc>
              <a:spcBef>
                <a:spcPct val="0"/>
              </a:spcBef>
            </a:pPr>
            <a:r>
              <a:rPr lang="en-US" sz="4800">
                <a:solidFill>
                  <a:srgbClr val="1E1E49"/>
                </a:solidFill>
                <a:latin typeface="Open Sans"/>
                <a:ea typeface="Open Sans"/>
                <a:cs typeface="Open Sans"/>
                <a:sym typeface="Open Sans"/>
              </a:rPr>
              <a:t>Holcomb, B. (1992). </a:t>
            </a:r>
            <a:r>
              <a:rPr lang="en-US" sz="4800" i="1">
                <a:solidFill>
                  <a:srgbClr val="1E1E49"/>
                </a:solidFill>
                <a:latin typeface="Open Sans Italics"/>
                <a:ea typeface="Open Sans Italics"/>
                <a:cs typeface="Open Sans Italics"/>
                <a:sym typeface="Open Sans Italics"/>
              </a:rPr>
              <a:t>E 'aumakua</a:t>
            </a:r>
            <a:r>
              <a:rPr lang="en-US" sz="4800">
                <a:solidFill>
                  <a:srgbClr val="1E1E49"/>
                </a:solidFill>
                <a:latin typeface="Open Sans"/>
                <a:ea typeface="Open Sans"/>
                <a:cs typeface="Open Sans"/>
                <a:sym typeface="Open Sans"/>
              </a:rPr>
              <a:t> [peinture]. Vision polynésienne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FDD1E"/>
        </a:solidFill>
        <a:effectLst/>
      </p:bgPr>
    </p:bg>
    <p:spTree>
      <p:nvGrpSpPr>
        <p:cNvPr id="1" name=""/>
        <p:cNvGrpSpPr/>
        <p:nvPr/>
      </p:nvGrpSpPr>
      <p:grpSpPr>
        <a:xfrm>
          <a:off x="0" y="0"/>
          <a:ext cx="0" cy="0"/>
          <a:chOff x="0" y="0"/>
          <a:chExt cx="0" cy="0"/>
        </a:xfrm>
      </p:grpSpPr>
      <p:sp>
        <p:nvSpPr>
          <p:cNvPr id="2" name="Freeform 2"/>
          <p:cNvSpPr/>
          <p:nvPr/>
        </p:nvSpPr>
        <p:spPr>
          <a:xfrm>
            <a:off x="3108288" y="1423879"/>
            <a:ext cx="11333123" cy="7957646"/>
          </a:xfrm>
          <a:custGeom>
            <a:avLst/>
            <a:gdLst/>
            <a:ahLst/>
            <a:cxnLst/>
            <a:rect l="l" t="t" r="r" b="b"/>
            <a:pathLst>
              <a:path w="11333123" h="7957646">
                <a:moveTo>
                  <a:pt x="0" y="0"/>
                </a:moveTo>
                <a:lnTo>
                  <a:pt x="11333123" y="0"/>
                </a:lnTo>
                <a:lnTo>
                  <a:pt x="11333123" y="7957646"/>
                </a:lnTo>
                <a:lnTo>
                  <a:pt x="0" y="7957646"/>
                </a:lnTo>
                <a:lnTo>
                  <a:pt x="0" y="0"/>
                </a:lnTo>
                <a:close/>
              </a:path>
            </a:pathLst>
          </a:custGeom>
          <a:blipFill>
            <a:blip r:embed="rId3"/>
            <a:stretch>
              <a:fillRect/>
            </a:stretch>
          </a:blipFill>
        </p:spPr>
        <p:txBody>
          <a:bodyPr/>
          <a:lstStyle/>
          <a:p>
            <a:endParaRPr lang="fr-PF"/>
          </a:p>
        </p:txBody>
      </p:sp>
      <p:sp>
        <p:nvSpPr>
          <p:cNvPr id="3" name="TextBox 3"/>
          <p:cNvSpPr txBox="1"/>
          <p:nvPr/>
        </p:nvSpPr>
        <p:spPr>
          <a:xfrm>
            <a:off x="4845025" y="196968"/>
            <a:ext cx="8597950" cy="1094740"/>
          </a:xfrm>
          <a:prstGeom prst="rect">
            <a:avLst/>
          </a:prstGeom>
        </p:spPr>
        <p:txBody>
          <a:bodyPr lIns="0" tIns="0" rIns="0" bIns="0" rtlCol="0" anchor="t">
            <a:spAutoFit/>
          </a:bodyPr>
          <a:lstStyle/>
          <a:p>
            <a:pPr algn="ctr">
              <a:lnSpc>
                <a:spcPts val="8959"/>
              </a:lnSpc>
              <a:spcBef>
                <a:spcPct val="0"/>
              </a:spcBef>
            </a:pPr>
            <a:r>
              <a:rPr lang="en-US" sz="6399" b="1">
                <a:solidFill>
                  <a:srgbClr val="1E1E49"/>
                </a:solidFill>
                <a:latin typeface="Open Sans Bold"/>
                <a:ea typeface="Open Sans Bold"/>
                <a:cs typeface="Open Sans Bold"/>
                <a:sym typeface="Open Sans Bold"/>
              </a:rPr>
              <a:t>2.3.Rupture coloniale</a:t>
            </a:r>
          </a:p>
        </p:txBody>
      </p:sp>
      <p:sp>
        <p:nvSpPr>
          <p:cNvPr id="4" name="TextBox 4"/>
          <p:cNvSpPr txBox="1"/>
          <p:nvPr/>
        </p:nvSpPr>
        <p:spPr>
          <a:xfrm>
            <a:off x="1119113" y="9448200"/>
            <a:ext cx="16049774" cy="613410"/>
          </a:xfrm>
          <a:prstGeom prst="rect">
            <a:avLst/>
          </a:prstGeom>
        </p:spPr>
        <p:txBody>
          <a:bodyPr lIns="0" tIns="0" rIns="0" bIns="0" rtlCol="0" anchor="t">
            <a:spAutoFit/>
          </a:bodyPr>
          <a:lstStyle/>
          <a:p>
            <a:pPr algn="ctr">
              <a:lnSpc>
                <a:spcPts val="5040"/>
              </a:lnSpc>
              <a:spcBef>
                <a:spcPct val="0"/>
              </a:spcBef>
            </a:pPr>
            <a:r>
              <a:rPr lang="en-US" sz="3600">
                <a:solidFill>
                  <a:srgbClr val="1E1E49"/>
                </a:solidFill>
                <a:latin typeface="Open Sans"/>
                <a:ea typeface="Open Sans"/>
                <a:cs typeface="Open Sans"/>
                <a:sym typeface="Open Sans"/>
              </a:rPr>
              <a:t>Smirke, R. (1798). </a:t>
            </a:r>
            <a:r>
              <a:rPr lang="en-US" sz="3600" i="1">
                <a:solidFill>
                  <a:srgbClr val="1E1E49"/>
                </a:solidFill>
                <a:latin typeface="Open Sans Italics"/>
                <a:ea typeface="Open Sans Italics"/>
                <a:cs typeface="Open Sans Italics"/>
                <a:sym typeface="Open Sans Italics"/>
              </a:rPr>
              <a:t>The Cession of Matavai by the High Priest of Tahiti</a:t>
            </a:r>
            <a:r>
              <a:rPr lang="en-US" sz="3600">
                <a:solidFill>
                  <a:srgbClr val="1E1E49"/>
                </a:solidFill>
                <a:latin typeface="Open Sans"/>
                <a:ea typeface="Open Sans"/>
                <a:cs typeface="Open Sans"/>
                <a:sym typeface="Open Sans"/>
              </a:rPr>
              <a:t> [peinture]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FDD1E"/>
        </a:solidFill>
        <a:effectLst/>
      </p:bgPr>
    </p:bg>
    <p:spTree>
      <p:nvGrpSpPr>
        <p:cNvPr id="1" name=""/>
        <p:cNvGrpSpPr/>
        <p:nvPr/>
      </p:nvGrpSpPr>
      <p:grpSpPr>
        <a:xfrm>
          <a:off x="0" y="0"/>
          <a:ext cx="0" cy="0"/>
          <a:chOff x="0" y="0"/>
          <a:chExt cx="0" cy="0"/>
        </a:xfrm>
      </p:grpSpPr>
      <p:sp>
        <p:nvSpPr>
          <p:cNvPr id="2" name="Freeform 2"/>
          <p:cNvSpPr/>
          <p:nvPr/>
        </p:nvSpPr>
        <p:spPr>
          <a:xfrm>
            <a:off x="3180721" y="614299"/>
            <a:ext cx="11681082" cy="8644001"/>
          </a:xfrm>
          <a:custGeom>
            <a:avLst/>
            <a:gdLst/>
            <a:ahLst/>
            <a:cxnLst/>
            <a:rect l="l" t="t" r="r" b="b"/>
            <a:pathLst>
              <a:path w="11681082" h="8644001">
                <a:moveTo>
                  <a:pt x="0" y="0"/>
                </a:moveTo>
                <a:lnTo>
                  <a:pt x="11681082" y="0"/>
                </a:lnTo>
                <a:lnTo>
                  <a:pt x="11681082" y="8644001"/>
                </a:lnTo>
                <a:lnTo>
                  <a:pt x="0" y="8644001"/>
                </a:lnTo>
                <a:lnTo>
                  <a:pt x="0" y="0"/>
                </a:lnTo>
                <a:close/>
              </a:path>
            </a:pathLst>
          </a:custGeom>
          <a:blipFill>
            <a:blip r:embed="rId3"/>
            <a:stretch>
              <a:fillRect/>
            </a:stretch>
          </a:blipFill>
          <a:ln w="28575" cap="sq">
            <a:solidFill>
              <a:srgbClr val="000000"/>
            </a:solidFill>
            <a:prstDash val="solid"/>
            <a:miter/>
          </a:ln>
        </p:spPr>
        <p:txBody>
          <a:bodyPr/>
          <a:lstStyle/>
          <a:p>
            <a:endParaRPr lang="fr-PF"/>
          </a:p>
        </p:txBody>
      </p:sp>
      <p:sp>
        <p:nvSpPr>
          <p:cNvPr id="3" name="TextBox 3"/>
          <p:cNvSpPr txBox="1"/>
          <p:nvPr/>
        </p:nvSpPr>
        <p:spPr>
          <a:xfrm>
            <a:off x="555427" y="9384213"/>
            <a:ext cx="17177147" cy="481330"/>
          </a:xfrm>
          <a:prstGeom prst="rect">
            <a:avLst/>
          </a:prstGeom>
        </p:spPr>
        <p:txBody>
          <a:bodyPr lIns="0" tIns="0" rIns="0" bIns="0" rtlCol="0" anchor="t">
            <a:spAutoFit/>
          </a:bodyPr>
          <a:lstStyle/>
          <a:p>
            <a:pPr algn="ctr">
              <a:lnSpc>
                <a:spcPts val="3919"/>
              </a:lnSpc>
              <a:spcBef>
                <a:spcPct val="0"/>
              </a:spcBef>
            </a:pPr>
            <a:r>
              <a:rPr lang="en-US" sz="2799">
                <a:solidFill>
                  <a:srgbClr val="1E1E49"/>
                </a:solidFill>
                <a:latin typeface="Open Sans"/>
                <a:ea typeface="Open Sans"/>
                <a:cs typeface="Open Sans"/>
                <a:sym typeface="Open Sans"/>
              </a:rPr>
              <a:t>Landseer, J. (1799). </a:t>
            </a:r>
            <a:r>
              <a:rPr lang="en-US" sz="2799" i="1">
                <a:solidFill>
                  <a:srgbClr val="1E1E49"/>
                </a:solidFill>
                <a:latin typeface="Open Sans Italics"/>
                <a:ea typeface="Open Sans Italics"/>
                <a:cs typeface="Open Sans Italics"/>
                <a:sym typeface="Open Sans Italics"/>
              </a:rPr>
              <a:t>Missionary house and environs in the island of Otaheite</a:t>
            </a:r>
            <a:r>
              <a:rPr lang="en-US" sz="2799">
                <a:solidFill>
                  <a:srgbClr val="1E1E49"/>
                </a:solidFill>
                <a:latin typeface="Open Sans"/>
                <a:ea typeface="Open Sans"/>
                <a:cs typeface="Open Sans"/>
                <a:sym typeface="Open Sans"/>
              </a:rPr>
              <a:t> [gravure sur papier]. Chapman.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FDD1E"/>
        </a:solidFill>
        <a:effectLst/>
      </p:bgPr>
    </p:bg>
    <p:spTree>
      <p:nvGrpSpPr>
        <p:cNvPr id="1" name=""/>
        <p:cNvGrpSpPr/>
        <p:nvPr/>
      </p:nvGrpSpPr>
      <p:grpSpPr>
        <a:xfrm>
          <a:off x="0" y="0"/>
          <a:ext cx="0" cy="0"/>
          <a:chOff x="0" y="0"/>
          <a:chExt cx="0" cy="0"/>
        </a:xfrm>
      </p:grpSpPr>
      <p:sp>
        <p:nvSpPr>
          <p:cNvPr id="2" name="Freeform 2"/>
          <p:cNvSpPr/>
          <p:nvPr/>
        </p:nvSpPr>
        <p:spPr>
          <a:xfrm>
            <a:off x="860396" y="420170"/>
            <a:ext cx="4369920" cy="7223008"/>
          </a:xfrm>
          <a:custGeom>
            <a:avLst/>
            <a:gdLst/>
            <a:ahLst/>
            <a:cxnLst/>
            <a:rect l="l" t="t" r="r" b="b"/>
            <a:pathLst>
              <a:path w="4369920" h="7223008">
                <a:moveTo>
                  <a:pt x="0" y="0"/>
                </a:moveTo>
                <a:lnTo>
                  <a:pt x="4369920" y="0"/>
                </a:lnTo>
                <a:lnTo>
                  <a:pt x="4369920" y="7223007"/>
                </a:lnTo>
                <a:lnTo>
                  <a:pt x="0" y="7223007"/>
                </a:lnTo>
                <a:lnTo>
                  <a:pt x="0" y="0"/>
                </a:lnTo>
                <a:close/>
              </a:path>
            </a:pathLst>
          </a:custGeom>
          <a:blipFill>
            <a:blip r:embed="rId3"/>
            <a:stretch>
              <a:fillRect/>
            </a:stretch>
          </a:blipFill>
        </p:spPr>
        <p:txBody>
          <a:bodyPr/>
          <a:lstStyle/>
          <a:p>
            <a:endParaRPr lang="fr-PF"/>
          </a:p>
        </p:txBody>
      </p:sp>
      <p:sp>
        <p:nvSpPr>
          <p:cNvPr id="3" name="Freeform 3"/>
          <p:cNvSpPr/>
          <p:nvPr/>
        </p:nvSpPr>
        <p:spPr>
          <a:xfrm>
            <a:off x="6331368" y="2305719"/>
            <a:ext cx="3984059" cy="7223008"/>
          </a:xfrm>
          <a:custGeom>
            <a:avLst/>
            <a:gdLst/>
            <a:ahLst/>
            <a:cxnLst/>
            <a:rect l="l" t="t" r="r" b="b"/>
            <a:pathLst>
              <a:path w="3984059" h="7223008">
                <a:moveTo>
                  <a:pt x="0" y="0"/>
                </a:moveTo>
                <a:lnTo>
                  <a:pt x="3984059" y="0"/>
                </a:lnTo>
                <a:lnTo>
                  <a:pt x="3984059" y="7223008"/>
                </a:lnTo>
                <a:lnTo>
                  <a:pt x="0" y="7223008"/>
                </a:lnTo>
                <a:lnTo>
                  <a:pt x="0" y="0"/>
                </a:lnTo>
                <a:close/>
              </a:path>
            </a:pathLst>
          </a:custGeom>
          <a:blipFill>
            <a:blip r:embed="rId4"/>
            <a:stretch>
              <a:fillRect/>
            </a:stretch>
          </a:blipFill>
        </p:spPr>
        <p:txBody>
          <a:bodyPr/>
          <a:lstStyle/>
          <a:p>
            <a:endParaRPr lang="fr-PF"/>
          </a:p>
        </p:txBody>
      </p:sp>
      <p:sp>
        <p:nvSpPr>
          <p:cNvPr id="4" name="TextBox 4"/>
          <p:cNvSpPr txBox="1"/>
          <p:nvPr/>
        </p:nvSpPr>
        <p:spPr>
          <a:xfrm>
            <a:off x="5660869" y="962025"/>
            <a:ext cx="11213325" cy="613410"/>
          </a:xfrm>
          <a:prstGeom prst="rect">
            <a:avLst/>
          </a:prstGeom>
        </p:spPr>
        <p:txBody>
          <a:bodyPr lIns="0" tIns="0" rIns="0" bIns="0" rtlCol="0" anchor="t">
            <a:spAutoFit/>
          </a:bodyPr>
          <a:lstStyle/>
          <a:p>
            <a:pPr algn="l">
              <a:lnSpc>
                <a:spcPts val="5040"/>
              </a:lnSpc>
              <a:spcBef>
                <a:spcPct val="0"/>
              </a:spcBef>
            </a:pPr>
            <a:r>
              <a:rPr lang="en-US" sz="3600" i="1">
                <a:solidFill>
                  <a:srgbClr val="1E1E49"/>
                </a:solidFill>
                <a:latin typeface="Open Sans Italics"/>
                <a:ea typeface="Open Sans Italics"/>
                <a:cs typeface="Open Sans Italics"/>
                <a:sym typeface="Open Sans Italics"/>
              </a:rPr>
              <a:t>Te Aebi No Tahiti</a:t>
            </a:r>
            <a:r>
              <a:rPr lang="en-US" sz="3600">
                <a:solidFill>
                  <a:srgbClr val="1E1E49"/>
                </a:solidFill>
                <a:latin typeface="Open Sans"/>
                <a:ea typeface="Open Sans"/>
                <a:cs typeface="Open Sans"/>
                <a:sym typeface="Open Sans"/>
              </a:rPr>
              <a:t> (1810). Townsend, Powell, and Co.</a:t>
            </a:r>
          </a:p>
        </p:txBody>
      </p:sp>
      <p:sp>
        <p:nvSpPr>
          <p:cNvPr id="5" name="TextBox 5"/>
          <p:cNvSpPr txBox="1"/>
          <p:nvPr/>
        </p:nvSpPr>
        <p:spPr>
          <a:xfrm>
            <a:off x="10718352" y="4939006"/>
            <a:ext cx="6985915" cy="1889760"/>
          </a:xfrm>
          <a:prstGeom prst="rect">
            <a:avLst/>
          </a:prstGeom>
        </p:spPr>
        <p:txBody>
          <a:bodyPr lIns="0" tIns="0" rIns="0" bIns="0" rtlCol="0" anchor="t">
            <a:spAutoFit/>
          </a:bodyPr>
          <a:lstStyle/>
          <a:p>
            <a:pPr algn="l">
              <a:lnSpc>
                <a:spcPts val="5040"/>
              </a:lnSpc>
              <a:spcBef>
                <a:spcPct val="0"/>
              </a:spcBef>
            </a:pPr>
            <a:r>
              <a:rPr lang="en-US" sz="3600" i="1">
                <a:solidFill>
                  <a:srgbClr val="1E1E49"/>
                </a:solidFill>
                <a:latin typeface="Open Sans Italics"/>
                <a:ea typeface="Open Sans Italics"/>
                <a:cs typeface="Open Sans Italics"/>
                <a:sym typeface="Open Sans Italics"/>
              </a:rPr>
              <a:t>Evanelia a Mataio, no Iesu Christ to tatou fatu; iritihia ei parau Tahiti</a:t>
            </a:r>
            <a:r>
              <a:rPr lang="en-US" sz="3600">
                <a:solidFill>
                  <a:srgbClr val="1E1E49"/>
                </a:solidFill>
                <a:latin typeface="Open Sans"/>
                <a:ea typeface="Open Sans"/>
                <a:cs typeface="Open Sans"/>
                <a:sym typeface="Open Sans"/>
              </a:rPr>
              <a:t> (1820). Mission Church.</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FDD1E"/>
        </a:solidFill>
        <a:effectLst/>
      </p:bgPr>
    </p:bg>
    <p:spTree>
      <p:nvGrpSpPr>
        <p:cNvPr id="1" name=""/>
        <p:cNvGrpSpPr/>
        <p:nvPr/>
      </p:nvGrpSpPr>
      <p:grpSpPr>
        <a:xfrm>
          <a:off x="0" y="0"/>
          <a:ext cx="0" cy="0"/>
          <a:chOff x="0" y="0"/>
          <a:chExt cx="0" cy="0"/>
        </a:xfrm>
      </p:grpSpPr>
      <p:sp>
        <p:nvSpPr>
          <p:cNvPr id="3" name="TextBox 3"/>
          <p:cNvSpPr txBox="1"/>
          <p:nvPr/>
        </p:nvSpPr>
        <p:spPr>
          <a:xfrm>
            <a:off x="646881" y="8980805"/>
            <a:ext cx="16994237" cy="497840"/>
          </a:xfrm>
          <a:prstGeom prst="rect">
            <a:avLst/>
          </a:prstGeom>
        </p:spPr>
        <p:txBody>
          <a:bodyPr lIns="0" tIns="0" rIns="0" bIns="0" rtlCol="0" anchor="t">
            <a:spAutoFit/>
          </a:bodyPr>
          <a:lstStyle/>
          <a:p>
            <a:pPr algn="ctr">
              <a:lnSpc>
                <a:spcPts val="4060"/>
              </a:lnSpc>
              <a:spcBef>
                <a:spcPct val="0"/>
              </a:spcBef>
            </a:pPr>
            <a:r>
              <a:rPr lang="en-US" sz="2900">
                <a:solidFill>
                  <a:srgbClr val="1E1E49"/>
                </a:solidFill>
                <a:latin typeface="Open Sans"/>
                <a:ea typeface="Open Sans"/>
                <a:cs typeface="Open Sans"/>
                <a:sym typeface="Open Sans"/>
              </a:rPr>
              <a:t>Plichard, C. (2016). </a:t>
            </a:r>
            <a:r>
              <a:rPr lang="en-US" sz="2900" i="1">
                <a:solidFill>
                  <a:srgbClr val="1E1E49"/>
                </a:solidFill>
                <a:latin typeface="Open Sans Italics"/>
                <a:ea typeface="Open Sans Italics"/>
                <a:cs typeface="Open Sans Italics"/>
                <a:sym typeface="Open Sans Italics"/>
              </a:rPr>
              <a:t>Te reo tumu</a:t>
            </a:r>
            <a:r>
              <a:rPr lang="en-US" sz="2900">
                <a:solidFill>
                  <a:srgbClr val="1E1E49"/>
                </a:solidFill>
                <a:latin typeface="Open Sans"/>
                <a:ea typeface="Open Sans"/>
                <a:cs typeface="Open Sans"/>
                <a:sym typeface="Open Sans"/>
              </a:rPr>
              <a:t> [Vidéo]. Polynésie la 1ère, Youtube : https://youtu.be/r3ykATO0ZmA.</a:t>
            </a:r>
          </a:p>
        </p:txBody>
      </p:sp>
      <p:pic>
        <p:nvPicPr>
          <p:cNvPr id="14" name="Image 13">
            <a:extLst>
              <a:ext uri="{FF2B5EF4-FFF2-40B4-BE49-F238E27FC236}">
                <a16:creationId xmlns:a16="http://schemas.microsoft.com/office/drawing/2014/main" id="{B456DAD5-545A-A274-DF9C-8521693FC8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01800" y="2768388"/>
            <a:ext cx="3471596" cy="3429000"/>
          </a:xfrm>
          <a:prstGeom prst="rect">
            <a:avLst/>
          </a:prstGeom>
        </p:spPr>
      </p:pic>
      <p:pic>
        <p:nvPicPr>
          <p:cNvPr id="16" name="Image 15">
            <a:extLst>
              <a:ext uri="{FF2B5EF4-FFF2-40B4-BE49-F238E27FC236}">
                <a16:creationId xmlns:a16="http://schemas.microsoft.com/office/drawing/2014/main" id="{AE6199BA-D011-3573-0D35-441CA651BB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281" y="787188"/>
            <a:ext cx="13136011" cy="73914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FDD1E"/>
        </a:solidFill>
        <a:effectLst/>
      </p:bgPr>
    </p:bg>
    <p:spTree>
      <p:nvGrpSpPr>
        <p:cNvPr id="1" name=""/>
        <p:cNvGrpSpPr/>
        <p:nvPr/>
      </p:nvGrpSpPr>
      <p:grpSpPr>
        <a:xfrm>
          <a:off x="0" y="0"/>
          <a:ext cx="0" cy="0"/>
          <a:chOff x="0" y="0"/>
          <a:chExt cx="0" cy="0"/>
        </a:xfrm>
      </p:grpSpPr>
      <p:sp>
        <p:nvSpPr>
          <p:cNvPr id="2" name="Freeform 2"/>
          <p:cNvSpPr/>
          <p:nvPr/>
        </p:nvSpPr>
        <p:spPr>
          <a:xfrm>
            <a:off x="5437643" y="3170608"/>
            <a:ext cx="7412715" cy="6087692"/>
          </a:xfrm>
          <a:custGeom>
            <a:avLst/>
            <a:gdLst/>
            <a:ahLst/>
            <a:cxnLst/>
            <a:rect l="l" t="t" r="r" b="b"/>
            <a:pathLst>
              <a:path w="7412715" h="6087692">
                <a:moveTo>
                  <a:pt x="0" y="0"/>
                </a:moveTo>
                <a:lnTo>
                  <a:pt x="7412714" y="0"/>
                </a:lnTo>
                <a:lnTo>
                  <a:pt x="7412714" y="6087692"/>
                </a:lnTo>
                <a:lnTo>
                  <a:pt x="0" y="6087692"/>
                </a:lnTo>
                <a:lnTo>
                  <a:pt x="0" y="0"/>
                </a:lnTo>
                <a:close/>
              </a:path>
            </a:pathLst>
          </a:custGeom>
          <a:blipFill>
            <a:blip r:embed="rId3"/>
            <a:stretch>
              <a:fillRect/>
            </a:stretch>
          </a:blipFill>
        </p:spPr>
        <p:txBody>
          <a:bodyPr/>
          <a:lstStyle/>
          <a:p>
            <a:endParaRPr lang="fr-PF"/>
          </a:p>
        </p:txBody>
      </p:sp>
      <p:sp>
        <p:nvSpPr>
          <p:cNvPr id="3" name="TextBox 3"/>
          <p:cNvSpPr txBox="1"/>
          <p:nvPr/>
        </p:nvSpPr>
        <p:spPr>
          <a:xfrm>
            <a:off x="327883" y="419417"/>
            <a:ext cx="17632234" cy="1094740"/>
          </a:xfrm>
          <a:prstGeom prst="rect">
            <a:avLst/>
          </a:prstGeom>
        </p:spPr>
        <p:txBody>
          <a:bodyPr lIns="0" tIns="0" rIns="0" bIns="0" rtlCol="0" anchor="t">
            <a:spAutoFit/>
          </a:bodyPr>
          <a:lstStyle/>
          <a:p>
            <a:pPr marL="1381759" lvl="1" indent="-690880" algn="l">
              <a:lnSpc>
                <a:spcPts val="8959"/>
              </a:lnSpc>
              <a:spcBef>
                <a:spcPct val="0"/>
              </a:spcBef>
              <a:buAutoNum type="arabicPeriod"/>
            </a:pPr>
            <a:r>
              <a:rPr lang="en-US" sz="6399" b="1">
                <a:solidFill>
                  <a:srgbClr val="1E1E49"/>
                </a:solidFill>
                <a:latin typeface="Open Sans Bold"/>
                <a:ea typeface="Open Sans Bold"/>
                <a:cs typeface="Open Sans Bold"/>
                <a:sym typeface="Open Sans Bold"/>
              </a:rPr>
              <a:t>Fondements de la culture polynésienne </a:t>
            </a:r>
          </a:p>
        </p:txBody>
      </p:sp>
      <p:sp>
        <p:nvSpPr>
          <p:cNvPr id="4" name="TextBox 4"/>
          <p:cNvSpPr txBox="1"/>
          <p:nvPr/>
        </p:nvSpPr>
        <p:spPr>
          <a:xfrm>
            <a:off x="3978176" y="1884616"/>
            <a:ext cx="10331648" cy="962660"/>
          </a:xfrm>
          <a:prstGeom prst="rect">
            <a:avLst/>
          </a:prstGeom>
        </p:spPr>
        <p:txBody>
          <a:bodyPr lIns="0" tIns="0" rIns="0" bIns="0" rtlCol="0" anchor="t">
            <a:spAutoFit/>
          </a:bodyPr>
          <a:lstStyle/>
          <a:p>
            <a:pPr algn="ctr">
              <a:lnSpc>
                <a:spcPts val="7840"/>
              </a:lnSpc>
              <a:spcBef>
                <a:spcPct val="0"/>
              </a:spcBef>
            </a:pPr>
            <a:r>
              <a:rPr lang="en-US" sz="5600" b="1">
                <a:solidFill>
                  <a:srgbClr val="1E1E49"/>
                </a:solidFill>
                <a:latin typeface="Open Sans Bold"/>
                <a:ea typeface="Open Sans Bold"/>
                <a:cs typeface="Open Sans Bold"/>
                <a:sym typeface="Open Sans Bold"/>
              </a:rPr>
              <a:t>3.1. Une culture relationnelle</a:t>
            </a:r>
          </a:p>
        </p:txBody>
      </p:sp>
      <p:sp>
        <p:nvSpPr>
          <p:cNvPr id="5" name="TextBox 5"/>
          <p:cNvSpPr txBox="1"/>
          <p:nvPr/>
        </p:nvSpPr>
        <p:spPr>
          <a:xfrm>
            <a:off x="1028700" y="9338882"/>
            <a:ext cx="16356723" cy="613410"/>
          </a:xfrm>
          <a:prstGeom prst="rect">
            <a:avLst/>
          </a:prstGeom>
        </p:spPr>
        <p:txBody>
          <a:bodyPr lIns="0" tIns="0" rIns="0" bIns="0" rtlCol="0" anchor="t">
            <a:spAutoFit/>
          </a:bodyPr>
          <a:lstStyle/>
          <a:p>
            <a:pPr algn="ctr">
              <a:lnSpc>
                <a:spcPts val="5040"/>
              </a:lnSpc>
              <a:spcBef>
                <a:spcPct val="0"/>
              </a:spcBef>
            </a:pPr>
            <a:r>
              <a:rPr lang="en-US" sz="3600">
                <a:solidFill>
                  <a:srgbClr val="1E1E49"/>
                </a:solidFill>
                <a:latin typeface="Open Sans"/>
                <a:ea typeface="Open Sans"/>
                <a:cs typeface="Open Sans"/>
                <a:sym typeface="Open Sans"/>
              </a:rPr>
              <a:t>Ekström, A. (1886). </a:t>
            </a:r>
            <a:r>
              <a:rPr lang="en-US" sz="3600" i="1">
                <a:solidFill>
                  <a:srgbClr val="1E1E49"/>
                </a:solidFill>
                <a:latin typeface="Open Sans Italics"/>
                <a:ea typeface="Open Sans Italics"/>
                <a:cs typeface="Open Sans Italics"/>
                <a:sym typeface="Open Sans Italics"/>
              </a:rPr>
              <a:t>Portrait d’une famille tahitienne</a:t>
            </a:r>
            <a:r>
              <a:rPr lang="en-US" sz="3600">
                <a:solidFill>
                  <a:srgbClr val="1E1E49"/>
                </a:solidFill>
                <a:latin typeface="Open Sans"/>
                <a:ea typeface="Open Sans"/>
                <a:cs typeface="Open Sans"/>
                <a:sym typeface="Open Sans"/>
              </a:rPr>
              <a:t> [photographie]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FDD1E"/>
        </a:solidFill>
        <a:effectLst/>
      </p:bgPr>
    </p:bg>
    <p:spTree>
      <p:nvGrpSpPr>
        <p:cNvPr id="1" name=""/>
        <p:cNvGrpSpPr/>
        <p:nvPr/>
      </p:nvGrpSpPr>
      <p:grpSpPr>
        <a:xfrm>
          <a:off x="0" y="0"/>
          <a:ext cx="0" cy="0"/>
          <a:chOff x="0" y="0"/>
          <a:chExt cx="0" cy="0"/>
        </a:xfrm>
      </p:grpSpPr>
      <p:sp>
        <p:nvSpPr>
          <p:cNvPr id="2" name="Freeform 2"/>
          <p:cNvSpPr/>
          <p:nvPr/>
        </p:nvSpPr>
        <p:spPr>
          <a:xfrm>
            <a:off x="687742" y="2251231"/>
            <a:ext cx="9277008" cy="6221780"/>
          </a:xfrm>
          <a:custGeom>
            <a:avLst/>
            <a:gdLst/>
            <a:ahLst/>
            <a:cxnLst/>
            <a:rect l="l" t="t" r="r" b="b"/>
            <a:pathLst>
              <a:path w="9277008" h="6221780">
                <a:moveTo>
                  <a:pt x="0" y="0"/>
                </a:moveTo>
                <a:lnTo>
                  <a:pt x="9277008" y="0"/>
                </a:lnTo>
                <a:lnTo>
                  <a:pt x="9277008" y="6221781"/>
                </a:lnTo>
                <a:lnTo>
                  <a:pt x="0" y="6221781"/>
                </a:lnTo>
                <a:lnTo>
                  <a:pt x="0" y="0"/>
                </a:lnTo>
                <a:close/>
              </a:path>
            </a:pathLst>
          </a:custGeom>
          <a:blipFill>
            <a:blip r:embed="rId3"/>
            <a:stretch>
              <a:fillRect/>
            </a:stretch>
          </a:blipFill>
          <a:ln w="28575" cap="sq">
            <a:solidFill>
              <a:srgbClr val="000000"/>
            </a:solidFill>
            <a:prstDash val="solid"/>
            <a:miter/>
          </a:ln>
        </p:spPr>
        <p:txBody>
          <a:bodyPr/>
          <a:lstStyle/>
          <a:p>
            <a:endParaRPr lang="fr-PF"/>
          </a:p>
        </p:txBody>
      </p:sp>
      <p:sp>
        <p:nvSpPr>
          <p:cNvPr id="3" name="TextBox 3"/>
          <p:cNvSpPr txBox="1"/>
          <p:nvPr/>
        </p:nvSpPr>
        <p:spPr>
          <a:xfrm>
            <a:off x="1633686" y="58420"/>
            <a:ext cx="15020627" cy="1454785"/>
          </a:xfrm>
          <a:prstGeom prst="rect">
            <a:avLst/>
          </a:prstGeom>
        </p:spPr>
        <p:txBody>
          <a:bodyPr lIns="0" tIns="0" rIns="0" bIns="0" rtlCol="0" anchor="t">
            <a:spAutoFit/>
          </a:bodyPr>
          <a:lstStyle/>
          <a:p>
            <a:pPr algn="ctr">
              <a:lnSpc>
                <a:spcPts val="12799"/>
              </a:lnSpc>
              <a:spcBef>
                <a:spcPct val="0"/>
              </a:spcBef>
            </a:pPr>
            <a:r>
              <a:rPr lang="en-US" sz="6399" b="1">
                <a:solidFill>
                  <a:srgbClr val="1E1E49"/>
                </a:solidFill>
                <a:latin typeface="Nunito Bold"/>
                <a:ea typeface="Nunito Bold"/>
                <a:cs typeface="Nunito Bold"/>
                <a:sym typeface="Nunito Bold"/>
              </a:rPr>
              <a:t>Valeurs : solidarité, respect (mana, tapu)</a:t>
            </a:r>
          </a:p>
        </p:txBody>
      </p:sp>
      <p:sp>
        <p:nvSpPr>
          <p:cNvPr id="4" name="TextBox 4"/>
          <p:cNvSpPr txBox="1"/>
          <p:nvPr/>
        </p:nvSpPr>
        <p:spPr>
          <a:xfrm>
            <a:off x="654977" y="8294370"/>
            <a:ext cx="9342537" cy="963930"/>
          </a:xfrm>
          <a:prstGeom prst="rect">
            <a:avLst/>
          </a:prstGeom>
        </p:spPr>
        <p:txBody>
          <a:bodyPr lIns="0" tIns="0" rIns="0" bIns="0" rtlCol="0" anchor="t">
            <a:spAutoFit/>
          </a:bodyPr>
          <a:lstStyle/>
          <a:p>
            <a:pPr algn="ctr">
              <a:lnSpc>
                <a:spcPts val="8400"/>
              </a:lnSpc>
              <a:spcBef>
                <a:spcPct val="0"/>
              </a:spcBef>
            </a:pPr>
            <a:r>
              <a:rPr lang="en-US" sz="4200">
                <a:solidFill>
                  <a:srgbClr val="1E1E49"/>
                </a:solidFill>
                <a:latin typeface="Nunito"/>
                <a:ea typeface="Nunito"/>
                <a:cs typeface="Nunito"/>
                <a:sym typeface="Nunito"/>
              </a:rPr>
              <a:t>Parc à poissons de Tetamanu, Fakarava</a:t>
            </a:r>
          </a:p>
        </p:txBody>
      </p:sp>
      <p:sp>
        <p:nvSpPr>
          <p:cNvPr id="5" name="Freeform 5"/>
          <p:cNvSpPr/>
          <p:nvPr/>
        </p:nvSpPr>
        <p:spPr>
          <a:xfrm>
            <a:off x="12165502" y="2251231"/>
            <a:ext cx="4147853" cy="6221780"/>
          </a:xfrm>
          <a:custGeom>
            <a:avLst/>
            <a:gdLst/>
            <a:ahLst/>
            <a:cxnLst/>
            <a:rect l="l" t="t" r="r" b="b"/>
            <a:pathLst>
              <a:path w="4147853" h="6221780">
                <a:moveTo>
                  <a:pt x="0" y="0"/>
                </a:moveTo>
                <a:lnTo>
                  <a:pt x="4147853" y="0"/>
                </a:lnTo>
                <a:lnTo>
                  <a:pt x="4147853" y="6221781"/>
                </a:lnTo>
                <a:lnTo>
                  <a:pt x="0" y="6221781"/>
                </a:lnTo>
                <a:lnTo>
                  <a:pt x="0" y="0"/>
                </a:lnTo>
                <a:close/>
              </a:path>
            </a:pathLst>
          </a:custGeom>
          <a:blipFill>
            <a:blip r:embed="rId4"/>
            <a:stretch>
              <a:fillRect/>
            </a:stretch>
          </a:blipFill>
          <a:ln w="47625" cap="sq">
            <a:solidFill>
              <a:srgbClr val="000000"/>
            </a:solidFill>
            <a:prstDash val="solid"/>
            <a:miter/>
          </a:ln>
        </p:spPr>
        <p:txBody>
          <a:bodyPr/>
          <a:lstStyle/>
          <a:p>
            <a:endParaRPr lang="fr-PF"/>
          </a:p>
        </p:txBody>
      </p:sp>
      <p:sp>
        <p:nvSpPr>
          <p:cNvPr id="6" name="TextBox 6"/>
          <p:cNvSpPr txBox="1"/>
          <p:nvPr/>
        </p:nvSpPr>
        <p:spPr>
          <a:xfrm>
            <a:off x="11325969" y="8294370"/>
            <a:ext cx="5826919" cy="963930"/>
          </a:xfrm>
          <a:prstGeom prst="rect">
            <a:avLst/>
          </a:prstGeom>
        </p:spPr>
        <p:txBody>
          <a:bodyPr lIns="0" tIns="0" rIns="0" bIns="0" rtlCol="0" anchor="t">
            <a:spAutoFit/>
          </a:bodyPr>
          <a:lstStyle/>
          <a:p>
            <a:pPr algn="ctr">
              <a:lnSpc>
                <a:spcPts val="8400"/>
              </a:lnSpc>
              <a:spcBef>
                <a:spcPct val="0"/>
              </a:spcBef>
            </a:pPr>
            <a:r>
              <a:rPr lang="en-US" sz="4200">
                <a:solidFill>
                  <a:srgbClr val="1E1E49"/>
                </a:solidFill>
                <a:latin typeface="Nunito"/>
                <a:ea typeface="Nunito"/>
                <a:cs typeface="Nunito"/>
                <a:sym typeface="Nunito"/>
              </a:rPr>
              <a:t>Tiki de Puamau, Hiva Oa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FDD1E"/>
        </a:solidFill>
        <a:effectLst/>
      </p:bgPr>
    </p:bg>
    <p:spTree>
      <p:nvGrpSpPr>
        <p:cNvPr id="1" name=""/>
        <p:cNvGrpSpPr/>
        <p:nvPr/>
      </p:nvGrpSpPr>
      <p:grpSpPr>
        <a:xfrm>
          <a:off x="0" y="0"/>
          <a:ext cx="0" cy="0"/>
          <a:chOff x="0" y="0"/>
          <a:chExt cx="0" cy="0"/>
        </a:xfrm>
      </p:grpSpPr>
      <p:sp>
        <p:nvSpPr>
          <p:cNvPr id="2" name="Freeform 2"/>
          <p:cNvSpPr/>
          <p:nvPr/>
        </p:nvSpPr>
        <p:spPr>
          <a:xfrm>
            <a:off x="4609247" y="1165837"/>
            <a:ext cx="9069505" cy="8092463"/>
          </a:xfrm>
          <a:custGeom>
            <a:avLst/>
            <a:gdLst/>
            <a:ahLst/>
            <a:cxnLst/>
            <a:rect l="l" t="t" r="r" b="b"/>
            <a:pathLst>
              <a:path w="9069505" h="8092463">
                <a:moveTo>
                  <a:pt x="0" y="0"/>
                </a:moveTo>
                <a:lnTo>
                  <a:pt x="9069506" y="0"/>
                </a:lnTo>
                <a:lnTo>
                  <a:pt x="9069506" y="8092463"/>
                </a:lnTo>
                <a:lnTo>
                  <a:pt x="0" y="8092463"/>
                </a:lnTo>
                <a:lnTo>
                  <a:pt x="0" y="0"/>
                </a:lnTo>
                <a:close/>
              </a:path>
            </a:pathLst>
          </a:custGeom>
          <a:blipFill>
            <a:blip r:embed="rId3"/>
            <a:stretch>
              <a:fillRect/>
            </a:stretch>
          </a:blipFill>
          <a:ln w="47625" cap="sq">
            <a:solidFill>
              <a:srgbClr val="000000"/>
            </a:solidFill>
            <a:prstDash val="solid"/>
            <a:miter/>
          </a:ln>
        </p:spPr>
        <p:txBody>
          <a:bodyPr/>
          <a:lstStyle/>
          <a:p>
            <a:endParaRPr lang="fr-PF"/>
          </a:p>
        </p:txBody>
      </p:sp>
      <p:sp>
        <p:nvSpPr>
          <p:cNvPr id="3" name="TextBox 3"/>
          <p:cNvSpPr txBox="1"/>
          <p:nvPr/>
        </p:nvSpPr>
        <p:spPr>
          <a:xfrm>
            <a:off x="5244852" y="66040"/>
            <a:ext cx="7798296" cy="962660"/>
          </a:xfrm>
          <a:prstGeom prst="rect">
            <a:avLst/>
          </a:prstGeom>
        </p:spPr>
        <p:txBody>
          <a:bodyPr lIns="0" tIns="0" rIns="0" bIns="0" rtlCol="0" anchor="t">
            <a:spAutoFit/>
          </a:bodyPr>
          <a:lstStyle/>
          <a:p>
            <a:pPr algn="ctr">
              <a:lnSpc>
                <a:spcPts val="7840"/>
              </a:lnSpc>
              <a:spcBef>
                <a:spcPct val="0"/>
              </a:spcBef>
            </a:pPr>
            <a:r>
              <a:rPr lang="en-US" sz="5600" b="1">
                <a:solidFill>
                  <a:srgbClr val="1E1E49"/>
                </a:solidFill>
                <a:latin typeface="Open Sans Bold"/>
                <a:ea typeface="Open Sans Bold"/>
                <a:cs typeface="Open Sans Bold"/>
                <a:sym typeface="Open Sans Bold"/>
              </a:rPr>
              <a:t>3.2. Langues et oralité</a:t>
            </a:r>
          </a:p>
        </p:txBody>
      </p:sp>
      <p:sp>
        <p:nvSpPr>
          <p:cNvPr id="4" name="TextBox 4"/>
          <p:cNvSpPr txBox="1"/>
          <p:nvPr/>
        </p:nvSpPr>
        <p:spPr>
          <a:xfrm>
            <a:off x="1522586" y="9344025"/>
            <a:ext cx="15242828" cy="495300"/>
          </a:xfrm>
          <a:prstGeom prst="rect">
            <a:avLst/>
          </a:prstGeom>
        </p:spPr>
        <p:txBody>
          <a:bodyPr lIns="0" tIns="0" rIns="0" bIns="0" rtlCol="0" anchor="t">
            <a:spAutoFit/>
          </a:bodyPr>
          <a:lstStyle/>
          <a:p>
            <a:pPr algn="ctr">
              <a:lnSpc>
                <a:spcPts val="4199"/>
              </a:lnSpc>
              <a:spcBef>
                <a:spcPct val="0"/>
              </a:spcBef>
            </a:pPr>
            <a:r>
              <a:rPr lang="en-US" sz="2999">
                <a:solidFill>
                  <a:srgbClr val="1E1E49"/>
                </a:solidFill>
                <a:latin typeface="Open Sans"/>
                <a:ea typeface="Open Sans"/>
                <a:cs typeface="Open Sans"/>
                <a:sym typeface="Open Sans"/>
              </a:rPr>
              <a:t>Les langues et dialectes de la Polynésie française (Charpentier et François, 2015, p. 21)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FDD1E"/>
        </a:solidFill>
        <a:effectLst/>
      </p:bgPr>
    </p:bg>
    <p:spTree>
      <p:nvGrpSpPr>
        <p:cNvPr id="1" name=""/>
        <p:cNvGrpSpPr/>
        <p:nvPr/>
      </p:nvGrpSpPr>
      <p:grpSpPr>
        <a:xfrm>
          <a:off x="0" y="0"/>
          <a:ext cx="0" cy="0"/>
          <a:chOff x="0" y="0"/>
          <a:chExt cx="0" cy="0"/>
        </a:xfrm>
      </p:grpSpPr>
      <p:sp>
        <p:nvSpPr>
          <p:cNvPr id="2" name="TextBox 2"/>
          <p:cNvSpPr txBox="1"/>
          <p:nvPr/>
        </p:nvSpPr>
        <p:spPr>
          <a:xfrm>
            <a:off x="2366211" y="2102823"/>
            <a:ext cx="5351154" cy="1466850"/>
          </a:xfrm>
          <a:prstGeom prst="rect">
            <a:avLst/>
          </a:prstGeom>
        </p:spPr>
        <p:txBody>
          <a:bodyPr lIns="0" tIns="0" rIns="0" bIns="0" rtlCol="0" anchor="t">
            <a:spAutoFit/>
          </a:bodyPr>
          <a:lstStyle/>
          <a:p>
            <a:pPr marL="0" lvl="0" indent="0" algn="ctr">
              <a:lnSpc>
                <a:spcPts val="11519"/>
              </a:lnSpc>
              <a:spcBef>
                <a:spcPct val="0"/>
              </a:spcBef>
            </a:pPr>
            <a:r>
              <a:rPr lang="en-US" sz="9600">
                <a:solidFill>
                  <a:srgbClr val="1E1E49"/>
                </a:solidFill>
                <a:latin typeface="Kollektif"/>
                <a:ea typeface="Kollektif"/>
                <a:cs typeface="Kollektif"/>
                <a:sym typeface="Kollektif"/>
              </a:rPr>
              <a:t>Plan</a:t>
            </a:r>
          </a:p>
        </p:txBody>
      </p:sp>
      <p:sp>
        <p:nvSpPr>
          <p:cNvPr id="3" name="TextBox 3"/>
          <p:cNvSpPr txBox="1"/>
          <p:nvPr/>
        </p:nvSpPr>
        <p:spPr>
          <a:xfrm>
            <a:off x="7708898" y="0"/>
            <a:ext cx="9611785" cy="9910405"/>
          </a:xfrm>
          <a:prstGeom prst="rect">
            <a:avLst/>
          </a:prstGeom>
        </p:spPr>
        <p:txBody>
          <a:bodyPr lIns="0" tIns="0" rIns="0" bIns="0" rtlCol="0" anchor="t">
            <a:spAutoFit/>
          </a:bodyPr>
          <a:lstStyle/>
          <a:p>
            <a:pPr marL="1209041" lvl="1" indent="-604520" algn="l">
              <a:lnSpc>
                <a:spcPts val="11200"/>
              </a:lnSpc>
              <a:buAutoNum type="arabicPeriod"/>
            </a:pPr>
            <a:r>
              <a:rPr lang="en-US" sz="5600" dirty="0">
                <a:solidFill>
                  <a:srgbClr val="1E1E49"/>
                </a:solidFill>
                <a:latin typeface="Nunito"/>
                <a:ea typeface="Nunito"/>
                <a:cs typeface="Nunito"/>
                <a:sym typeface="Nunito"/>
              </a:rPr>
              <a:t>Introduction</a:t>
            </a:r>
          </a:p>
          <a:p>
            <a:pPr marL="1209041" lvl="1" indent="-604520" algn="l">
              <a:lnSpc>
                <a:spcPts val="11200"/>
              </a:lnSpc>
              <a:buAutoNum type="arabicPeriod"/>
            </a:pPr>
            <a:r>
              <a:rPr lang="en-US" sz="5600" dirty="0">
                <a:solidFill>
                  <a:srgbClr val="1E1E49"/>
                </a:solidFill>
                <a:latin typeface="Nunito"/>
                <a:ea typeface="Nunito"/>
                <a:cs typeface="Nunito"/>
                <a:sym typeface="Nunito"/>
              </a:rPr>
              <a:t>Histoire et </a:t>
            </a:r>
            <a:r>
              <a:rPr lang="en-US" sz="5600" dirty="0" err="1">
                <a:solidFill>
                  <a:srgbClr val="1E1E49"/>
                </a:solidFill>
                <a:latin typeface="Nunito"/>
                <a:ea typeface="Nunito"/>
                <a:cs typeface="Nunito"/>
                <a:sym typeface="Nunito"/>
              </a:rPr>
              <a:t>géographie</a:t>
            </a:r>
            <a:endParaRPr lang="en-US" sz="5600" dirty="0">
              <a:solidFill>
                <a:srgbClr val="1E1E49"/>
              </a:solidFill>
              <a:latin typeface="Nunito"/>
              <a:ea typeface="Nunito"/>
              <a:cs typeface="Nunito"/>
              <a:sym typeface="Nunito"/>
            </a:endParaRPr>
          </a:p>
          <a:p>
            <a:pPr marL="1209041" lvl="1" indent="-604520" algn="l">
              <a:lnSpc>
                <a:spcPts val="11200"/>
              </a:lnSpc>
              <a:buAutoNum type="arabicPeriod"/>
            </a:pPr>
            <a:r>
              <a:rPr lang="en-US" sz="5600" dirty="0">
                <a:solidFill>
                  <a:srgbClr val="1E1E49"/>
                </a:solidFill>
                <a:latin typeface="Nunito"/>
                <a:ea typeface="Nunito"/>
                <a:cs typeface="Nunito"/>
                <a:sym typeface="Nunito"/>
              </a:rPr>
              <a:t>Culture</a:t>
            </a:r>
          </a:p>
          <a:p>
            <a:pPr marL="1209041" lvl="1" indent="-604520" algn="l">
              <a:lnSpc>
                <a:spcPts val="11200"/>
              </a:lnSpc>
              <a:buAutoNum type="arabicPeriod"/>
            </a:pPr>
            <a:r>
              <a:rPr lang="en-US" sz="5600" dirty="0">
                <a:solidFill>
                  <a:srgbClr val="1E1E49"/>
                </a:solidFill>
                <a:latin typeface="Nunito"/>
                <a:ea typeface="Nunito"/>
                <a:cs typeface="Nunito"/>
                <a:sym typeface="Nunito"/>
              </a:rPr>
              <a:t>Société </a:t>
            </a:r>
            <a:r>
              <a:rPr lang="en-US" sz="5600" dirty="0" err="1">
                <a:solidFill>
                  <a:srgbClr val="1E1E49"/>
                </a:solidFill>
                <a:latin typeface="Nunito"/>
                <a:ea typeface="Nunito"/>
                <a:cs typeface="Nunito"/>
                <a:sym typeface="Nunito"/>
              </a:rPr>
              <a:t>contemporaine</a:t>
            </a:r>
            <a:endParaRPr lang="en-US" sz="5600" dirty="0">
              <a:solidFill>
                <a:srgbClr val="1E1E49"/>
              </a:solidFill>
              <a:latin typeface="Nunito"/>
              <a:ea typeface="Nunito"/>
              <a:cs typeface="Nunito"/>
              <a:sym typeface="Nunito"/>
            </a:endParaRPr>
          </a:p>
          <a:p>
            <a:pPr marL="1209041" lvl="1" indent="-604520" algn="l">
              <a:lnSpc>
                <a:spcPts val="11200"/>
              </a:lnSpc>
              <a:buAutoNum type="arabicPeriod"/>
            </a:pPr>
            <a:r>
              <a:rPr lang="en-US" sz="5600" dirty="0" err="1">
                <a:solidFill>
                  <a:srgbClr val="1E1E49"/>
                </a:solidFill>
                <a:latin typeface="Nunito"/>
                <a:ea typeface="Nunito"/>
                <a:cs typeface="Nunito"/>
                <a:sym typeface="Nunito"/>
              </a:rPr>
              <a:t>Éducation</a:t>
            </a:r>
            <a:endParaRPr lang="en-US" sz="5600" dirty="0">
              <a:solidFill>
                <a:srgbClr val="1E1E49"/>
              </a:solidFill>
              <a:latin typeface="Nunito"/>
              <a:ea typeface="Nunito"/>
              <a:cs typeface="Nunito"/>
              <a:sym typeface="Nunito"/>
            </a:endParaRPr>
          </a:p>
          <a:p>
            <a:pPr marL="1209041" lvl="1" indent="-604520" algn="l">
              <a:lnSpc>
                <a:spcPts val="11200"/>
              </a:lnSpc>
              <a:buAutoNum type="arabicPeriod"/>
            </a:pPr>
            <a:r>
              <a:rPr lang="en-US" sz="5600" dirty="0" err="1">
                <a:solidFill>
                  <a:srgbClr val="1E1E49"/>
                </a:solidFill>
                <a:latin typeface="Nunito"/>
                <a:ea typeface="Nunito"/>
                <a:cs typeface="Nunito"/>
                <a:sym typeface="Nunito"/>
              </a:rPr>
              <a:t>Enjeux</a:t>
            </a:r>
            <a:r>
              <a:rPr lang="en-US" sz="5600" dirty="0">
                <a:solidFill>
                  <a:srgbClr val="1E1E49"/>
                </a:solidFill>
                <a:latin typeface="Nunito"/>
                <a:ea typeface="Nunito"/>
                <a:cs typeface="Nunito"/>
                <a:sym typeface="Nunito"/>
              </a:rPr>
              <a:t> </a:t>
            </a:r>
            <a:r>
              <a:rPr lang="en-US" sz="5600" dirty="0" err="1">
                <a:solidFill>
                  <a:srgbClr val="1E1E49"/>
                </a:solidFill>
                <a:latin typeface="Nunito"/>
                <a:ea typeface="Nunito"/>
                <a:cs typeface="Nunito"/>
                <a:sym typeface="Nunito"/>
              </a:rPr>
              <a:t>contemporains</a:t>
            </a:r>
            <a:r>
              <a:rPr lang="en-US" sz="5600" dirty="0">
                <a:solidFill>
                  <a:srgbClr val="1E1E49"/>
                </a:solidFill>
                <a:latin typeface="Nunito"/>
                <a:ea typeface="Nunito"/>
                <a:cs typeface="Nunito"/>
                <a:sym typeface="Nunito"/>
              </a:rPr>
              <a:t> </a:t>
            </a:r>
          </a:p>
          <a:p>
            <a:pPr marL="1209041" lvl="1" indent="-604520" algn="l">
              <a:lnSpc>
                <a:spcPts val="11200"/>
              </a:lnSpc>
              <a:buAutoNum type="arabicPeriod"/>
            </a:pPr>
            <a:r>
              <a:rPr lang="en-US" sz="5600" dirty="0">
                <a:solidFill>
                  <a:srgbClr val="1E1E49"/>
                </a:solidFill>
                <a:latin typeface="Nunito"/>
                <a:ea typeface="Nunito"/>
                <a:cs typeface="Nunito"/>
                <a:sym typeface="Nunito"/>
              </a:rPr>
              <a:t>Conclusion + discussion</a:t>
            </a:r>
          </a:p>
        </p:txBody>
      </p:sp>
      <p:sp>
        <p:nvSpPr>
          <p:cNvPr id="4" name="Freeform 4"/>
          <p:cNvSpPr/>
          <p:nvPr/>
        </p:nvSpPr>
        <p:spPr>
          <a:xfrm>
            <a:off x="3526386" y="3628099"/>
            <a:ext cx="3030803" cy="3030803"/>
          </a:xfrm>
          <a:custGeom>
            <a:avLst/>
            <a:gdLst/>
            <a:ahLst/>
            <a:cxnLst/>
            <a:rect l="l" t="t" r="r" b="b"/>
            <a:pathLst>
              <a:path w="3030803" h="3030803">
                <a:moveTo>
                  <a:pt x="0" y="0"/>
                </a:moveTo>
                <a:lnTo>
                  <a:pt x="3030803" y="0"/>
                </a:lnTo>
                <a:lnTo>
                  <a:pt x="3030803" y="3030802"/>
                </a:lnTo>
                <a:lnTo>
                  <a:pt x="0" y="3030802"/>
                </a:lnTo>
                <a:lnTo>
                  <a:pt x="0" y="0"/>
                </a:lnTo>
                <a:close/>
              </a:path>
            </a:pathLst>
          </a:custGeom>
          <a:blipFill>
            <a:blip r:embed="rId2"/>
            <a:stretch>
              <a:fillRect/>
            </a:stretch>
          </a:blipFill>
        </p:spPr>
        <p:txBody>
          <a:bodyPr/>
          <a:lstStyle/>
          <a:p>
            <a:endParaRPr lang="fr-PF"/>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FDD1E"/>
        </a:solidFill>
        <a:effectLst/>
      </p:bgPr>
    </p:bg>
    <p:spTree>
      <p:nvGrpSpPr>
        <p:cNvPr id="1" name=""/>
        <p:cNvGrpSpPr/>
        <p:nvPr/>
      </p:nvGrpSpPr>
      <p:grpSpPr>
        <a:xfrm>
          <a:off x="0" y="0"/>
          <a:ext cx="0" cy="0"/>
          <a:chOff x="0" y="0"/>
          <a:chExt cx="0" cy="0"/>
        </a:xfrm>
      </p:grpSpPr>
      <p:sp>
        <p:nvSpPr>
          <p:cNvPr id="2" name="TextBox 2"/>
          <p:cNvSpPr txBox="1"/>
          <p:nvPr/>
        </p:nvSpPr>
        <p:spPr>
          <a:xfrm>
            <a:off x="1028700" y="2422701"/>
            <a:ext cx="16230600" cy="6718935"/>
          </a:xfrm>
          <a:prstGeom prst="rect">
            <a:avLst/>
          </a:prstGeom>
        </p:spPr>
        <p:txBody>
          <a:bodyPr lIns="0" tIns="0" rIns="0" bIns="0" rtlCol="0" anchor="t">
            <a:spAutoFit/>
          </a:bodyPr>
          <a:lstStyle/>
          <a:p>
            <a:pPr algn="just">
              <a:lnSpc>
                <a:spcPts val="5940"/>
              </a:lnSpc>
            </a:pPr>
            <a:r>
              <a:rPr lang="en-US" sz="3600" i="1">
                <a:solidFill>
                  <a:srgbClr val="1E1E49"/>
                </a:solidFill>
                <a:latin typeface="Open Sans Italics"/>
                <a:ea typeface="Open Sans Italics"/>
                <a:cs typeface="Open Sans Italics"/>
                <a:sym typeface="Open Sans Italics"/>
              </a:rPr>
              <a:t>« Les tahitiens […] [n'avaient] point de livres […], mais à défaut d'une littérature écrite, ils [avaient] une littérature parlée. […] [C'était] de bouche en bouche, de génération en génération que se sont transmis les légendes et les récits poétiques, […], véritable rhapsodie d'où la grâce [n'était] pas plus absente que l'invention, tantôt sublimes et passionnées, tantôt incohérentes et puériles. On retrouve quelques-unes des beautés naïves et frustres des chefs-d’œuvre de l'antiquité grecque, les images et le style de la Bible, dans ces chansons de gestes qui sont une peinture animée des mœurs et des coutumes de ce peuple » (Monchoisy, 1888, p. 160-161).</a:t>
            </a:r>
          </a:p>
        </p:txBody>
      </p:sp>
      <p:sp>
        <p:nvSpPr>
          <p:cNvPr id="3" name="TextBox 3"/>
          <p:cNvSpPr txBox="1"/>
          <p:nvPr/>
        </p:nvSpPr>
        <p:spPr>
          <a:xfrm>
            <a:off x="4462090" y="490220"/>
            <a:ext cx="9363819" cy="962660"/>
          </a:xfrm>
          <a:prstGeom prst="rect">
            <a:avLst/>
          </a:prstGeom>
        </p:spPr>
        <p:txBody>
          <a:bodyPr lIns="0" tIns="0" rIns="0" bIns="0" rtlCol="0" anchor="t">
            <a:spAutoFit/>
          </a:bodyPr>
          <a:lstStyle/>
          <a:p>
            <a:pPr algn="ctr">
              <a:lnSpc>
                <a:spcPts val="7840"/>
              </a:lnSpc>
              <a:spcBef>
                <a:spcPct val="0"/>
              </a:spcBef>
            </a:pPr>
            <a:r>
              <a:rPr lang="en-US" sz="5600" b="1">
                <a:solidFill>
                  <a:srgbClr val="1E1E49"/>
                </a:solidFill>
                <a:latin typeface="Open Sans Bold"/>
                <a:ea typeface="Open Sans Bold"/>
                <a:cs typeface="Open Sans Bold"/>
                <a:sym typeface="Open Sans Bold"/>
              </a:rPr>
              <a:t>Tradition orale dominante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FDD1E"/>
        </a:solidFill>
        <a:effectLst/>
      </p:bgPr>
    </p:bg>
    <p:spTree>
      <p:nvGrpSpPr>
        <p:cNvPr id="1" name=""/>
        <p:cNvGrpSpPr/>
        <p:nvPr/>
      </p:nvGrpSpPr>
      <p:grpSpPr>
        <a:xfrm>
          <a:off x="0" y="0"/>
          <a:ext cx="0" cy="0"/>
          <a:chOff x="0" y="0"/>
          <a:chExt cx="0" cy="0"/>
        </a:xfrm>
      </p:grpSpPr>
      <p:sp>
        <p:nvSpPr>
          <p:cNvPr id="2" name="TextBox 2"/>
          <p:cNvSpPr txBox="1"/>
          <p:nvPr/>
        </p:nvSpPr>
        <p:spPr>
          <a:xfrm>
            <a:off x="2438400" y="266700"/>
            <a:ext cx="14272245" cy="2406652"/>
          </a:xfrm>
          <a:prstGeom prst="rect">
            <a:avLst/>
          </a:prstGeom>
        </p:spPr>
        <p:txBody>
          <a:bodyPr wrap="square" lIns="0" tIns="0" rIns="0" bIns="0" rtlCol="0" anchor="t">
            <a:spAutoFit/>
          </a:bodyPr>
          <a:lstStyle/>
          <a:p>
            <a:pPr algn="ctr">
              <a:lnSpc>
                <a:spcPts val="9999"/>
              </a:lnSpc>
              <a:spcBef>
                <a:spcPct val="0"/>
              </a:spcBef>
            </a:pPr>
            <a:r>
              <a:rPr lang="en-US" sz="4999" b="1" dirty="0">
                <a:solidFill>
                  <a:srgbClr val="1E1E49"/>
                </a:solidFill>
                <a:latin typeface="Open Sans Bold"/>
                <a:ea typeface="Open Sans Bold"/>
                <a:cs typeface="Open Sans Bold"/>
                <a:sym typeface="Open Sans Bold"/>
              </a:rPr>
              <a:t>Tension </a:t>
            </a:r>
            <a:r>
              <a:rPr lang="en-US" sz="4999" b="1" dirty="0" err="1">
                <a:solidFill>
                  <a:srgbClr val="1E1E49"/>
                </a:solidFill>
                <a:latin typeface="Open Sans Bold"/>
                <a:ea typeface="Open Sans Bold"/>
                <a:cs typeface="Open Sans Bold"/>
                <a:sym typeface="Open Sans Bold"/>
              </a:rPr>
              <a:t>actuelle</a:t>
            </a:r>
            <a:r>
              <a:rPr lang="en-US" sz="4999" b="1" dirty="0">
                <a:solidFill>
                  <a:srgbClr val="1E1E49"/>
                </a:solidFill>
                <a:latin typeface="Open Sans Bold"/>
                <a:ea typeface="Open Sans Bold"/>
                <a:cs typeface="Open Sans Bold"/>
                <a:sym typeface="Open Sans Bold"/>
              </a:rPr>
              <a:t> : </a:t>
            </a:r>
            <a:r>
              <a:rPr lang="en-US" sz="4999" b="1" dirty="0" err="1">
                <a:solidFill>
                  <a:srgbClr val="1E1E49"/>
                </a:solidFill>
                <a:latin typeface="Open Sans Bold"/>
                <a:ea typeface="Open Sans Bold"/>
                <a:cs typeface="Open Sans Bold"/>
                <a:sym typeface="Open Sans Bold"/>
              </a:rPr>
              <a:t>langues</a:t>
            </a:r>
            <a:r>
              <a:rPr lang="en-US" sz="4999" b="1" dirty="0">
                <a:solidFill>
                  <a:srgbClr val="1E1E49"/>
                </a:solidFill>
                <a:latin typeface="Open Sans Bold"/>
                <a:ea typeface="Open Sans Bold"/>
                <a:cs typeface="Open Sans Bold"/>
                <a:sym typeface="Open Sans Bold"/>
              </a:rPr>
              <a:t> locales vs français</a:t>
            </a:r>
          </a:p>
          <a:p>
            <a:pPr algn="ctr">
              <a:lnSpc>
                <a:spcPts val="9999"/>
              </a:lnSpc>
              <a:spcBef>
                <a:spcPct val="0"/>
              </a:spcBef>
            </a:pPr>
            <a:r>
              <a:rPr lang="en-US" sz="4999" b="1" dirty="0">
                <a:solidFill>
                  <a:srgbClr val="1E1E49"/>
                </a:solidFill>
                <a:latin typeface="Open Sans Bold"/>
                <a:ea typeface="Open Sans Bold"/>
                <a:cs typeface="Open Sans Bold"/>
                <a:sym typeface="Open Sans Bold"/>
              </a:rPr>
              <a:t>Alternances </a:t>
            </a:r>
            <a:r>
              <a:rPr lang="en-US" sz="4999" b="1" dirty="0" err="1">
                <a:solidFill>
                  <a:srgbClr val="1E1E49"/>
                </a:solidFill>
                <a:latin typeface="Open Sans Bold"/>
                <a:ea typeface="Open Sans Bold"/>
                <a:cs typeface="Open Sans Bold"/>
                <a:sym typeface="Open Sans Bold"/>
              </a:rPr>
              <a:t>codiques</a:t>
            </a:r>
            <a:r>
              <a:rPr lang="en-US" sz="4999" b="1" dirty="0">
                <a:solidFill>
                  <a:srgbClr val="1E1E49"/>
                </a:solidFill>
                <a:latin typeface="Open Sans Bold"/>
                <a:ea typeface="Open Sans Bold"/>
                <a:cs typeface="Open Sans Bold"/>
                <a:sym typeface="Open Sans Bold"/>
              </a:rPr>
              <a:t> </a:t>
            </a:r>
          </a:p>
        </p:txBody>
      </p:sp>
      <p:sp>
        <p:nvSpPr>
          <p:cNvPr id="3" name="TextBox 3"/>
          <p:cNvSpPr txBox="1"/>
          <p:nvPr/>
        </p:nvSpPr>
        <p:spPr>
          <a:xfrm>
            <a:off x="408757" y="3170238"/>
            <a:ext cx="17470486" cy="3946524"/>
          </a:xfrm>
          <a:prstGeom prst="rect">
            <a:avLst/>
          </a:prstGeom>
        </p:spPr>
        <p:txBody>
          <a:bodyPr lIns="0" tIns="0" rIns="0" bIns="0" rtlCol="0" anchor="t">
            <a:spAutoFit/>
          </a:bodyPr>
          <a:lstStyle/>
          <a:p>
            <a:pPr marL="863601" lvl="1" indent="-431801" algn="l">
              <a:lnSpc>
                <a:spcPts val="8000"/>
              </a:lnSpc>
              <a:buFont typeface="Arial"/>
              <a:buChar char="•"/>
            </a:pPr>
            <a:r>
              <a:rPr lang="en-US" sz="4000" dirty="0" err="1">
                <a:solidFill>
                  <a:srgbClr val="1E1E49"/>
                </a:solidFill>
                <a:latin typeface="Open Sans"/>
                <a:ea typeface="Open Sans"/>
                <a:cs typeface="Open Sans"/>
                <a:sym typeface="Open Sans"/>
              </a:rPr>
              <a:t>Syntaxique</a:t>
            </a:r>
            <a:r>
              <a:rPr lang="en-US" sz="4000" dirty="0">
                <a:solidFill>
                  <a:srgbClr val="1E1E49"/>
                </a:solidFill>
                <a:latin typeface="Open Sans"/>
                <a:ea typeface="Open Sans"/>
                <a:cs typeface="Open Sans"/>
                <a:sym typeface="Open Sans"/>
              </a:rPr>
              <a:t>:  « </a:t>
            </a:r>
            <a:r>
              <a:rPr lang="en-US" sz="4000" dirty="0" err="1">
                <a:solidFill>
                  <a:srgbClr val="1E1E49"/>
                </a:solidFill>
                <a:latin typeface="Open Sans"/>
                <a:ea typeface="Open Sans"/>
                <a:cs typeface="Open Sans"/>
                <a:sym typeface="Open Sans"/>
              </a:rPr>
              <a:t>jolie</a:t>
            </a:r>
            <a:r>
              <a:rPr lang="en-US" sz="4000" dirty="0">
                <a:solidFill>
                  <a:srgbClr val="1E1E49"/>
                </a:solidFill>
                <a:latin typeface="Open Sans"/>
                <a:ea typeface="Open Sans"/>
                <a:cs typeface="Open Sans"/>
                <a:sym typeface="Open Sans"/>
              </a:rPr>
              <a:t> à </a:t>
            </a:r>
            <a:r>
              <a:rPr lang="en-US" sz="4000" dirty="0" err="1">
                <a:solidFill>
                  <a:srgbClr val="1E1E49"/>
                </a:solidFill>
                <a:latin typeface="Open Sans"/>
                <a:ea typeface="Open Sans"/>
                <a:cs typeface="Open Sans"/>
                <a:sym typeface="Open Sans"/>
              </a:rPr>
              <a:t>toi</a:t>
            </a:r>
            <a:r>
              <a:rPr lang="en-US" sz="4000" dirty="0">
                <a:solidFill>
                  <a:srgbClr val="1E1E49"/>
                </a:solidFill>
                <a:latin typeface="Open Sans"/>
                <a:ea typeface="Open Sans"/>
                <a:cs typeface="Open Sans"/>
                <a:sym typeface="Open Sans"/>
              </a:rPr>
              <a:t> ! »</a:t>
            </a:r>
          </a:p>
          <a:p>
            <a:pPr marL="863601" lvl="1" indent="-431801" algn="l">
              <a:lnSpc>
                <a:spcPts val="8000"/>
              </a:lnSpc>
              <a:buFont typeface="Arial"/>
              <a:buChar char="•"/>
            </a:pPr>
            <a:r>
              <a:rPr lang="en-US" sz="4000" dirty="0" err="1">
                <a:solidFill>
                  <a:srgbClr val="1E1E49"/>
                </a:solidFill>
                <a:latin typeface="Open Sans"/>
                <a:ea typeface="Open Sans"/>
                <a:cs typeface="Open Sans"/>
                <a:sym typeface="Open Sans"/>
              </a:rPr>
              <a:t>Sémantique</a:t>
            </a:r>
            <a:r>
              <a:rPr lang="en-US" sz="4000" dirty="0">
                <a:solidFill>
                  <a:srgbClr val="1E1E49"/>
                </a:solidFill>
                <a:latin typeface="Open Sans"/>
                <a:ea typeface="Open Sans"/>
                <a:cs typeface="Open Sans"/>
                <a:sym typeface="Open Sans"/>
              </a:rPr>
              <a:t>: « je suis </a:t>
            </a:r>
            <a:r>
              <a:rPr lang="en-US" sz="4000" dirty="0" err="1">
                <a:solidFill>
                  <a:srgbClr val="1E1E49"/>
                </a:solidFill>
                <a:latin typeface="Open Sans"/>
                <a:ea typeface="Open Sans"/>
                <a:cs typeface="Open Sans"/>
                <a:sym typeface="Open Sans"/>
              </a:rPr>
              <a:t>fiu</a:t>
            </a:r>
            <a:r>
              <a:rPr lang="en-US" sz="4000" dirty="0">
                <a:solidFill>
                  <a:srgbClr val="1E1E49"/>
                </a:solidFill>
                <a:latin typeface="Open Sans"/>
                <a:ea typeface="Open Sans"/>
                <a:cs typeface="Open Sans"/>
                <a:sym typeface="Open Sans"/>
              </a:rPr>
              <a:t> de </a:t>
            </a:r>
            <a:r>
              <a:rPr lang="en-US" sz="4000" dirty="0" err="1">
                <a:solidFill>
                  <a:srgbClr val="1E1E49"/>
                </a:solidFill>
                <a:latin typeface="Open Sans"/>
                <a:ea typeface="Open Sans"/>
                <a:cs typeface="Open Sans"/>
                <a:sym typeface="Open Sans"/>
              </a:rPr>
              <a:t>l'école</a:t>
            </a:r>
            <a:r>
              <a:rPr lang="en-US" sz="4000" dirty="0">
                <a:solidFill>
                  <a:srgbClr val="1E1E49"/>
                </a:solidFill>
                <a:latin typeface="Open Sans"/>
                <a:ea typeface="Open Sans"/>
                <a:cs typeface="Open Sans"/>
                <a:sym typeface="Open Sans"/>
              </a:rPr>
              <a:t> ! »</a:t>
            </a:r>
          </a:p>
          <a:p>
            <a:pPr marL="863601" lvl="1" indent="-431801" algn="l">
              <a:lnSpc>
                <a:spcPts val="8000"/>
              </a:lnSpc>
              <a:buFont typeface="Arial"/>
              <a:buChar char="•"/>
            </a:pPr>
            <a:r>
              <a:rPr lang="en-US" sz="4000" dirty="0" err="1">
                <a:solidFill>
                  <a:srgbClr val="1E1E49"/>
                </a:solidFill>
                <a:latin typeface="Open Sans"/>
                <a:ea typeface="Open Sans"/>
                <a:cs typeface="Open Sans"/>
                <a:sym typeface="Open Sans"/>
              </a:rPr>
              <a:t>Pragmatique</a:t>
            </a:r>
            <a:r>
              <a:rPr lang="en-US" sz="4000" dirty="0">
                <a:solidFill>
                  <a:srgbClr val="1E1E49"/>
                </a:solidFill>
                <a:latin typeface="Open Sans"/>
                <a:ea typeface="Open Sans"/>
                <a:cs typeface="Open Sans"/>
                <a:sym typeface="Open Sans"/>
              </a:rPr>
              <a:t>, par </a:t>
            </a:r>
            <a:r>
              <a:rPr lang="en-US" sz="4000" dirty="0" err="1">
                <a:solidFill>
                  <a:srgbClr val="1E1E49"/>
                </a:solidFill>
                <a:latin typeface="Open Sans"/>
                <a:ea typeface="Open Sans"/>
                <a:cs typeface="Open Sans"/>
                <a:sym typeface="Open Sans"/>
              </a:rPr>
              <a:t>exemple</a:t>
            </a:r>
            <a:r>
              <a:rPr lang="en-US" sz="4000" dirty="0">
                <a:solidFill>
                  <a:srgbClr val="1E1E49"/>
                </a:solidFill>
                <a:latin typeface="Open Sans"/>
                <a:ea typeface="Open Sans"/>
                <a:cs typeface="Open Sans"/>
                <a:sym typeface="Open Sans"/>
              </a:rPr>
              <a:t> : « je </a:t>
            </a:r>
            <a:r>
              <a:rPr lang="en-US" sz="4000" dirty="0" err="1">
                <a:solidFill>
                  <a:srgbClr val="1E1E49"/>
                </a:solidFill>
                <a:latin typeface="Open Sans"/>
                <a:ea typeface="Open Sans"/>
                <a:cs typeface="Open Sans"/>
                <a:sym typeface="Open Sans"/>
              </a:rPr>
              <a:t>vais</a:t>
            </a:r>
            <a:r>
              <a:rPr lang="en-US" sz="4000" dirty="0">
                <a:solidFill>
                  <a:srgbClr val="1E1E49"/>
                </a:solidFill>
                <a:latin typeface="Open Sans"/>
                <a:ea typeface="Open Sans"/>
                <a:cs typeface="Open Sans"/>
                <a:sym typeface="Open Sans"/>
              </a:rPr>
              <a:t> pas le ‘</a:t>
            </a:r>
            <a:r>
              <a:rPr lang="en-US" sz="4000" dirty="0" err="1">
                <a:solidFill>
                  <a:srgbClr val="1E1E49"/>
                </a:solidFill>
                <a:latin typeface="Open Sans"/>
                <a:ea typeface="Open Sans"/>
                <a:cs typeface="Open Sans"/>
                <a:sym typeface="Open Sans"/>
              </a:rPr>
              <a:t>amu’amu</a:t>
            </a:r>
            <a:r>
              <a:rPr lang="en-US" sz="4000" dirty="0">
                <a:solidFill>
                  <a:srgbClr val="1E1E49"/>
                </a:solidFill>
                <a:latin typeface="Open Sans"/>
                <a:ea typeface="Open Sans"/>
                <a:cs typeface="Open Sans"/>
                <a:sym typeface="Open Sans"/>
              </a:rPr>
              <a:t> ! »</a:t>
            </a:r>
          </a:p>
          <a:p>
            <a:pPr marL="863601" lvl="1" indent="-431801" algn="l">
              <a:lnSpc>
                <a:spcPts val="8000"/>
              </a:lnSpc>
              <a:spcBef>
                <a:spcPct val="0"/>
              </a:spcBef>
              <a:buFont typeface="Arial"/>
              <a:buChar char="•"/>
            </a:pPr>
            <a:r>
              <a:rPr lang="en-US" sz="4000" dirty="0" err="1">
                <a:solidFill>
                  <a:srgbClr val="1E1E49"/>
                </a:solidFill>
                <a:latin typeface="Open Sans"/>
                <a:ea typeface="Open Sans"/>
                <a:cs typeface="Open Sans"/>
                <a:sym typeface="Open Sans"/>
              </a:rPr>
              <a:t>Pragmatique</a:t>
            </a:r>
            <a:r>
              <a:rPr lang="en-US" sz="4000" dirty="0">
                <a:solidFill>
                  <a:srgbClr val="1E1E49"/>
                </a:solidFill>
                <a:latin typeface="Open Sans"/>
                <a:ea typeface="Open Sans"/>
                <a:cs typeface="Open Sans"/>
                <a:sym typeface="Open Sans"/>
              </a:rPr>
              <a:t>, </a:t>
            </a:r>
            <a:r>
              <a:rPr lang="en-US" sz="4000" dirty="0" err="1">
                <a:solidFill>
                  <a:srgbClr val="1E1E49"/>
                </a:solidFill>
                <a:latin typeface="Open Sans"/>
                <a:ea typeface="Open Sans"/>
                <a:cs typeface="Open Sans"/>
                <a:sym typeface="Open Sans"/>
              </a:rPr>
              <a:t>sémantique</a:t>
            </a:r>
            <a:r>
              <a:rPr lang="en-US" sz="4000" dirty="0">
                <a:solidFill>
                  <a:srgbClr val="1E1E49"/>
                </a:solidFill>
                <a:latin typeface="Open Sans"/>
                <a:ea typeface="Open Sans"/>
                <a:cs typeface="Open Sans"/>
                <a:sym typeface="Open Sans"/>
              </a:rPr>
              <a:t> et </a:t>
            </a:r>
            <a:r>
              <a:rPr lang="en-US" sz="4000" dirty="0" err="1">
                <a:solidFill>
                  <a:srgbClr val="1E1E49"/>
                </a:solidFill>
                <a:latin typeface="Open Sans"/>
                <a:ea typeface="Open Sans"/>
                <a:cs typeface="Open Sans"/>
                <a:sym typeface="Open Sans"/>
              </a:rPr>
              <a:t>syntaxique</a:t>
            </a:r>
            <a:r>
              <a:rPr lang="en-US" sz="4000" dirty="0">
                <a:solidFill>
                  <a:srgbClr val="1E1E49"/>
                </a:solidFill>
                <a:latin typeface="Open Sans"/>
                <a:ea typeface="Open Sans"/>
                <a:cs typeface="Open Sans"/>
                <a:sym typeface="Open Sans"/>
              </a:rPr>
              <a:t> : « </a:t>
            </a:r>
            <a:r>
              <a:rPr lang="en-US" sz="4000" dirty="0" err="1">
                <a:solidFill>
                  <a:srgbClr val="1E1E49"/>
                </a:solidFill>
                <a:latin typeface="Open Sans"/>
                <a:ea typeface="Open Sans"/>
                <a:cs typeface="Open Sans"/>
                <a:sym typeface="Open Sans"/>
              </a:rPr>
              <a:t>c'est</a:t>
            </a:r>
            <a:r>
              <a:rPr lang="en-US" sz="4000" dirty="0">
                <a:solidFill>
                  <a:srgbClr val="1E1E49"/>
                </a:solidFill>
                <a:latin typeface="Open Sans"/>
                <a:ea typeface="Open Sans"/>
                <a:cs typeface="Open Sans"/>
                <a:sym typeface="Open Sans"/>
              </a:rPr>
              <a:t> </a:t>
            </a:r>
            <a:r>
              <a:rPr lang="en-US" sz="4000" dirty="0" err="1">
                <a:solidFill>
                  <a:srgbClr val="1E1E49"/>
                </a:solidFill>
                <a:latin typeface="Open Sans"/>
                <a:ea typeface="Open Sans"/>
                <a:cs typeface="Open Sans"/>
                <a:sym typeface="Open Sans"/>
              </a:rPr>
              <a:t>tahito</a:t>
            </a:r>
            <a:r>
              <a:rPr lang="en-US" sz="4000" dirty="0">
                <a:solidFill>
                  <a:srgbClr val="1E1E49"/>
                </a:solidFill>
                <a:latin typeface="Open Sans"/>
                <a:ea typeface="Open Sans"/>
                <a:cs typeface="Open Sans"/>
                <a:sym typeface="Open Sans"/>
              </a:rPr>
              <a:t> ton </a:t>
            </a:r>
            <a:r>
              <a:rPr lang="en-US" sz="4000" dirty="0" err="1">
                <a:solidFill>
                  <a:srgbClr val="1E1E49"/>
                </a:solidFill>
                <a:latin typeface="Open Sans"/>
                <a:ea typeface="Open Sans"/>
                <a:cs typeface="Open Sans"/>
                <a:sym typeface="Open Sans"/>
              </a:rPr>
              <a:t>sao</a:t>
            </a:r>
            <a:r>
              <a:rPr lang="en-US" sz="4000" dirty="0">
                <a:solidFill>
                  <a:srgbClr val="1E1E49"/>
                </a:solidFill>
                <a:latin typeface="Open Sans"/>
                <a:ea typeface="Open Sans"/>
                <a:cs typeface="Open Sans"/>
                <a:sym typeface="Open Sans"/>
              </a:rPr>
              <a:t> pao !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FDD1E"/>
        </a:solidFill>
        <a:effectLst/>
      </p:bgPr>
    </p:bg>
    <p:spTree>
      <p:nvGrpSpPr>
        <p:cNvPr id="1" name=""/>
        <p:cNvGrpSpPr/>
        <p:nvPr/>
      </p:nvGrpSpPr>
      <p:grpSpPr>
        <a:xfrm>
          <a:off x="0" y="0"/>
          <a:ext cx="0" cy="0"/>
          <a:chOff x="0" y="0"/>
          <a:chExt cx="0" cy="0"/>
        </a:xfrm>
      </p:grpSpPr>
      <p:sp>
        <p:nvSpPr>
          <p:cNvPr id="2" name="Freeform 2"/>
          <p:cNvSpPr/>
          <p:nvPr/>
        </p:nvSpPr>
        <p:spPr>
          <a:xfrm>
            <a:off x="1361786" y="2771674"/>
            <a:ext cx="7035536" cy="5082942"/>
          </a:xfrm>
          <a:custGeom>
            <a:avLst/>
            <a:gdLst/>
            <a:ahLst/>
            <a:cxnLst/>
            <a:rect l="l" t="t" r="r" b="b"/>
            <a:pathLst>
              <a:path w="7035536" h="5082942">
                <a:moveTo>
                  <a:pt x="0" y="0"/>
                </a:moveTo>
                <a:lnTo>
                  <a:pt x="7035535" y="0"/>
                </a:lnTo>
                <a:lnTo>
                  <a:pt x="7035535" y="5082942"/>
                </a:lnTo>
                <a:lnTo>
                  <a:pt x="0" y="5082942"/>
                </a:lnTo>
                <a:lnTo>
                  <a:pt x="0" y="0"/>
                </a:lnTo>
                <a:close/>
              </a:path>
            </a:pathLst>
          </a:custGeom>
          <a:blipFill>
            <a:blip r:embed="rId3"/>
            <a:stretch>
              <a:fillRect/>
            </a:stretch>
          </a:blipFill>
          <a:ln w="57150" cap="sq">
            <a:solidFill>
              <a:srgbClr val="000000"/>
            </a:solidFill>
            <a:prstDash val="solid"/>
            <a:miter/>
          </a:ln>
        </p:spPr>
        <p:txBody>
          <a:bodyPr/>
          <a:lstStyle/>
          <a:p>
            <a:endParaRPr lang="fr-PF"/>
          </a:p>
        </p:txBody>
      </p:sp>
      <p:sp>
        <p:nvSpPr>
          <p:cNvPr id="3" name="TextBox 3"/>
          <p:cNvSpPr txBox="1"/>
          <p:nvPr/>
        </p:nvSpPr>
        <p:spPr>
          <a:xfrm>
            <a:off x="2783268" y="98759"/>
            <a:ext cx="12162606" cy="962660"/>
          </a:xfrm>
          <a:prstGeom prst="rect">
            <a:avLst/>
          </a:prstGeom>
        </p:spPr>
        <p:txBody>
          <a:bodyPr wrap="square" lIns="0" tIns="0" rIns="0" bIns="0" rtlCol="0" anchor="t">
            <a:spAutoFit/>
          </a:bodyPr>
          <a:lstStyle/>
          <a:p>
            <a:pPr algn="ctr">
              <a:lnSpc>
                <a:spcPts val="7840"/>
              </a:lnSpc>
              <a:spcBef>
                <a:spcPct val="0"/>
              </a:spcBef>
            </a:pPr>
            <a:r>
              <a:rPr lang="en-US" sz="5600" b="1" dirty="0">
                <a:solidFill>
                  <a:srgbClr val="1E1E49"/>
                </a:solidFill>
                <a:latin typeface="Open Sans Bold"/>
                <a:ea typeface="Open Sans Bold"/>
                <a:cs typeface="Open Sans Bold"/>
                <a:sym typeface="Open Sans Bold"/>
              </a:rPr>
              <a:t>3.2. Pratiques </a:t>
            </a:r>
            <a:r>
              <a:rPr lang="en-US" sz="5600" b="1" dirty="0" err="1">
                <a:solidFill>
                  <a:srgbClr val="1E1E49"/>
                </a:solidFill>
                <a:latin typeface="Open Sans Bold"/>
                <a:ea typeface="Open Sans Bold"/>
                <a:cs typeface="Open Sans Bold"/>
                <a:sym typeface="Open Sans Bold"/>
              </a:rPr>
              <a:t>culturelles</a:t>
            </a:r>
            <a:endParaRPr lang="en-US" sz="5600" b="1" dirty="0">
              <a:solidFill>
                <a:srgbClr val="1E1E49"/>
              </a:solidFill>
              <a:latin typeface="Open Sans Bold"/>
              <a:ea typeface="Open Sans Bold"/>
              <a:cs typeface="Open Sans Bold"/>
              <a:sym typeface="Open Sans Bold"/>
            </a:endParaRPr>
          </a:p>
        </p:txBody>
      </p:sp>
      <p:sp>
        <p:nvSpPr>
          <p:cNvPr id="4" name="TextBox 4"/>
          <p:cNvSpPr txBox="1"/>
          <p:nvPr/>
        </p:nvSpPr>
        <p:spPr>
          <a:xfrm>
            <a:off x="714657" y="8035591"/>
            <a:ext cx="8078273" cy="1156335"/>
          </a:xfrm>
          <a:prstGeom prst="rect">
            <a:avLst/>
          </a:prstGeom>
        </p:spPr>
        <p:txBody>
          <a:bodyPr lIns="0" tIns="0" rIns="0" bIns="0" rtlCol="0" anchor="t">
            <a:spAutoFit/>
          </a:bodyPr>
          <a:lstStyle/>
          <a:p>
            <a:pPr algn="l">
              <a:lnSpc>
                <a:spcPts val="4800"/>
              </a:lnSpc>
              <a:spcBef>
                <a:spcPct val="0"/>
              </a:spcBef>
            </a:pPr>
            <a:r>
              <a:rPr lang="en-US" sz="2400">
                <a:solidFill>
                  <a:srgbClr val="1E1E49"/>
                </a:solidFill>
                <a:latin typeface="Open Sans"/>
                <a:ea typeface="Open Sans"/>
                <a:cs typeface="Open Sans"/>
                <a:sym typeface="Open Sans"/>
              </a:rPr>
              <a:t>Webber, J. (1777). Une danse ou heiva à Otaheite [Tahiti], [dessin entier], British Library, London, UK. </a:t>
            </a:r>
          </a:p>
        </p:txBody>
      </p:sp>
      <p:sp>
        <p:nvSpPr>
          <p:cNvPr id="5" name="TextBox 5"/>
          <p:cNvSpPr txBox="1"/>
          <p:nvPr/>
        </p:nvSpPr>
        <p:spPr>
          <a:xfrm>
            <a:off x="6943646" y="1296755"/>
            <a:ext cx="3841849" cy="962660"/>
          </a:xfrm>
          <a:prstGeom prst="rect">
            <a:avLst/>
          </a:prstGeom>
        </p:spPr>
        <p:txBody>
          <a:bodyPr wrap="square" lIns="0" tIns="0" rIns="0" bIns="0" rtlCol="0" anchor="t">
            <a:spAutoFit/>
          </a:bodyPr>
          <a:lstStyle/>
          <a:p>
            <a:pPr algn="ctr">
              <a:lnSpc>
                <a:spcPts val="7840"/>
              </a:lnSpc>
              <a:spcBef>
                <a:spcPct val="0"/>
              </a:spcBef>
            </a:pPr>
            <a:r>
              <a:rPr lang="en-US" sz="5600" b="1" dirty="0">
                <a:solidFill>
                  <a:srgbClr val="1E1E49"/>
                </a:solidFill>
                <a:latin typeface="Open Sans Bold"/>
                <a:ea typeface="Open Sans Bold"/>
                <a:cs typeface="Open Sans Bold"/>
                <a:sym typeface="Open Sans Bold"/>
              </a:rPr>
              <a:t>Danse</a:t>
            </a:r>
          </a:p>
        </p:txBody>
      </p:sp>
      <p:sp>
        <p:nvSpPr>
          <p:cNvPr id="7" name="TextBox 7"/>
          <p:cNvSpPr txBox="1"/>
          <p:nvPr/>
        </p:nvSpPr>
        <p:spPr>
          <a:xfrm>
            <a:off x="9365747" y="9289279"/>
            <a:ext cx="8297333" cy="538737"/>
          </a:xfrm>
          <a:prstGeom prst="rect">
            <a:avLst/>
          </a:prstGeom>
        </p:spPr>
        <p:txBody>
          <a:bodyPr wrap="square" lIns="0" tIns="0" rIns="0" bIns="0" rtlCol="0" anchor="t">
            <a:spAutoFit/>
          </a:bodyPr>
          <a:lstStyle/>
          <a:p>
            <a:pPr marL="345441" lvl="1" algn="l">
              <a:lnSpc>
                <a:spcPts val="4480"/>
              </a:lnSpc>
              <a:spcBef>
                <a:spcPct val="0"/>
              </a:spcBef>
            </a:pPr>
            <a:r>
              <a:rPr lang="en-US" sz="3200" dirty="0">
                <a:solidFill>
                  <a:srgbClr val="1E1E49"/>
                </a:solidFill>
                <a:latin typeface="Open Sans"/>
                <a:ea typeface="Open Sans"/>
                <a:cs typeface="Open Sans"/>
                <a:sym typeface="Open Sans"/>
              </a:rPr>
              <a:t>Quels </a:t>
            </a:r>
            <a:r>
              <a:rPr lang="en-US" sz="3200" dirty="0" err="1">
                <a:solidFill>
                  <a:srgbClr val="1E1E49"/>
                </a:solidFill>
                <a:latin typeface="Open Sans"/>
                <a:ea typeface="Open Sans"/>
                <a:cs typeface="Open Sans"/>
                <a:sym typeface="Open Sans"/>
              </a:rPr>
              <a:t>éléments</a:t>
            </a:r>
            <a:r>
              <a:rPr lang="en-US" sz="3200" dirty="0">
                <a:solidFill>
                  <a:srgbClr val="1E1E49"/>
                </a:solidFill>
                <a:latin typeface="Open Sans"/>
                <a:ea typeface="Open Sans"/>
                <a:cs typeface="Open Sans"/>
                <a:sym typeface="Open Sans"/>
              </a:rPr>
              <a:t> </a:t>
            </a:r>
            <a:r>
              <a:rPr lang="en-US" sz="3200" dirty="0" err="1">
                <a:solidFill>
                  <a:srgbClr val="1E1E49"/>
                </a:solidFill>
                <a:latin typeface="Open Sans"/>
                <a:ea typeface="Open Sans"/>
                <a:cs typeface="Open Sans"/>
                <a:sym typeface="Open Sans"/>
              </a:rPr>
              <a:t>culturels</a:t>
            </a:r>
            <a:r>
              <a:rPr lang="en-US" sz="3200" dirty="0">
                <a:solidFill>
                  <a:srgbClr val="1E1E49"/>
                </a:solidFill>
                <a:latin typeface="Open Sans"/>
                <a:ea typeface="Open Sans"/>
                <a:cs typeface="Open Sans"/>
                <a:sym typeface="Open Sans"/>
              </a:rPr>
              <a:t> </a:t>
            </a:r>
            <a:r>
              <a:rPr lang="en-US" sz="3200" dirty="0" err="1">
                <a:solidFill>
                  <a:srgbClr val="1E1E49"/>
                </a:solidFill>
                <a:latin typeface="Open Sans"/>
                <a:ea typeface="Open Sans"/>
                <a:cs typeface="Open Sans"/>
                <a:sym typeface="Open Sans"/>
              </a:rPr>
              <a:t>identifiez</a:t>
            </a:r>
            <a:r>
              <a:rPr lang="en-US" sz="3200" dirty="0">
                <a:solidFill>
                  <a:srgbClr val="1E1E49"/>
                </a:solidFill>
                <a:latin typeface="Open Sans"/>
                <a:ea typeface="Open Sans"/>
                <a:cs typeface="Open Sans"/>
                <a:sym typeface="Open Sans"/>
              </a:rPr>
              <a:t>-vous ?</a:t>
            </a:r>
          </a:p>
        </p:txBody>
      </p:sp>
      <p:pic>
        <p:nvPicPr>
          <p:cNvPr id="9" name="Image 8">
            <a:extLst>
              <a:ext uri="{FF2B5EF4-FFF2-40B4-BE49-F238E27FC236}">
                <a16:creationId xmlns:a16="http://schemas.microsoft.com/office/drawing/2014/main" id="{945F7351-F5DC-0E2B-4606-E115F42A0A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43487" y="7428787"/>
            <a:ext cx="1666786" cy="1666786"/>
          </a:xfrm>
          <a:prstGeom prst="rect">
            <a:avLst/>
          </a:prstGeom>
        </p:spPr>
      </p:pic>
      <p:pic>
        <p:nvPicPr>
          <p:cNvPr id="11" name="Image 10">
            <a:extLst>
              <a:ext uri="{FF2B5EF4-FFF2-40B4-BE49-F238E27FC236}">
                <a16:creationId xmlns:a16="http://schemas.microsoft.com/office/drawing/2014/main" id="{E5E2CC34-6384-A974-C406-A780EFFC57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0680" y="2766525"/>
            <a:ext cx="7772400" cy="437826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FDD1E"/>
        </a:solidFill>
        <a:effectLst/>
      </p:bgPr>
    </p:bg>
    <p:spTree>
      <p:nvGrpSpPr>
        <p:cNvPr id="1" name=""/>
        <p:cNvGrpSpPr/>
        <p:nvPr/>
      </p:nvGrpSpPr>
      <p:grpSpPr>
        <a:xfrm>
          <a:off x="0" y="0"/>
          <a:ext cx="0" cy="0"/>
          <a:chOff x="0" y="0"/>
          <a:chExt cx="0" cy="0"/>
        </a:xfrm>
      </p:grpSpPr>
      <p:sp>
        <p:nvSpPr>
          <p:cNvPr id="2" name="Freeform 2"/>
          <p:cNvSpPr/>
          <p:nvPr/>
        </p:nvSpPr>
        <p:spPr>
          <a:xfrm>
            <a:off x="1980557" y="1618093"/>
            <a:ext cx="8034877" cy="5212462"/>
          </a:xfrm>
          <a:custGeom>
            <a:avLst/>
            <a:gdLst/>
            <a:ahLst/>
            <a:cxnLst/>
            <a:rect l="l" t="t" r="r" b="b"/>
            <a:pathLst>
              <a:path w="8034877" h="5212462">
                <a:moveTo>
                  <a:pt x="0" y="0"/>
                </a:moveTo>
                <a:lnTo>
                  <a:pt x="8034878" y="0"/>
                </a:lnTo>
                <a:lnTo>
                  <a:pt x="8034878" y="5212461"/>
                </a:lnTo>
                <a:lnTo>
                  <a:pt x="0" y="5212461"/>
                </a:lnTo>
                <a:lnTo>
                  <a:pt x="0" y="0"/>
                </a:lnTo>
                <a:close/>
              </a:path>
            </a:pathLst>
          </a:custGeom>
          <a:blipFill>
            <a:blip r:embed="rId3"/>
            <a:stretch>
              <a:fillRect/>
            </a:stretch>
          </a:blipFill>
          <a:ln w="38100" cap="sq">
            <a:solidFill>
              <a:srgbClr val="000000"/>
            </a:solidFill>
            <a:prstDash val="solid"/>
            <a:miter/>
          </a:ln>
        </p:spPr>
        <p:txBody>
          <a:bodyPr/>
          <a:lstStyle/>
          <a:p>
            <a:endParaRPr lang="fr-PF"/>
          </a:p>
        </p:txBody>
      </p:sp>
      <p:sp>
        <p:nvSpPr>
          <p:cNvPr id="3" name="Freeform 3"/>
          <p:cNvSpPr/>
          <p:nvPr/>
        </p:nvSpPr>
        <p:spPr>
          <a:xfrm>
            <a:off x="11377581" y="772583"/>
            <a:ext cx="5539127" cy="8988441"/>
          </a:xfrm>
          <a:custGeom>
            <a:avLst/>
            <a:gdLst/>
            <a:ahLst/>
            <a:cxnLst/>
            <a:rect l="l" t="t" r="r" b="b"/>
            <a:pathLst>
              <a:path w="5539127" h="8988441">
                <a:moveTo>
                  <a:pt x="0" y="0"/>
                </a:moveTo>
                <a:lnTo>
                  <a:pt x="5539127" y="0"/>
                </a:lnTo>
                <a:lnTo>
                  <a:pt x="5539127" y="8988441"/>
                </a:lnTo>
                <a:lnTo>
                  <a:pt x="0" y="8988441"/>
                </a:lnTo>
                <a:lnTo>
                  <a:pt x="0" y="0"/>
                </a:lnTo>
                <a:close/>
              </a:path>
            </a:pathLst>
          </a:custGeom>
          <a:blipFill>
            <a:blip r:embed="rId4"/>
            <a:stretch>
              <a:fillRect/>
            </a:stretch>
          </a:blipFill>
          <a:ln w="47625" cap="sq">
            <a:solidFill>
              <a:srgbClr val="000000"/>
            </a:solidFill>
            <a:prstDash val="solid"/>
            <a:miter/>
          </a:ln>
        </p:spPr>
        <p:txBody>
          <a:bodyPr/>
          <a:lstStyle/>
          <a:p>
            <a:endParaRPr lang="fr-PF"/>
          </a:p>
        </p:txBody>
      </p:sp>
      <p:grpSp>
        <p:nvGrpSpPr>
          <p:cNvPr id="4" name="Group 4"/>
          <p:cNvGrpSpPr/>
          <p:nvPr/>
        </p:nvGrpSpPr>
        <p:grpSpPr>
          <a:xfrm>
            <a:off x="10344007" y="8233344"/>
            <a:ext cx="705002" cy="705002"/>
            <a:chOff x="0" y="0"/>
            <a:chExt cx="812800" cy="812800"/>
          </a:xfrm>
        </p:grpSpPr>
        <p:sp>
          <p:nvSpPr>
            <p:cNvPr id="5" name="Freeform 5"/>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1E1E49"/>
            </a:solidFill>
          </p:spPr>
          <p:txBody>
            <a:bodyPr/>
            <a:lstStyle/>
            <a:p>
              <a:endParaRPr lang="fr-PF"/>
            </a:p>
          </p:txBody>
        </p:sp>
        <p:sp>
          <p:nvSpPr>
            <p:cNvPr id="6" name="TextBox 6"/>
            <p:cNvSpPr txBox="1"/>
            <p:nvPr/>
          </p:nvSpPr>
          <p:spPr>
            <a:xfrm>
              <a:off x="0" y="165100"/>
              <a:ext cx="711200" cy="444500"/>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1380337" y="7286318"/>
            <a:ext cx="8635098" cy="2351402"/>
          </a:xfrm>
          <a:prstGeom prst="rect">
            <a:avLst/>
          </a:prstGeom>
        </p:spPr>
        <p:txBody>
          <a:bodyPr lIns="0" tIns="0" rIns="0" bIns="0" rtlCol="0" anchor="t">
            <a:spAutoFit/>
          </a:bodyPr>
          <a:lstStyle/>
          <a:p>
            <a:pPr marL="0" lvl="0" indent="0" algn="just">
              <a:lnSpc>
                <a:spcPts val="6400"/>
              </a:lnSpc>
              <a:spcBef>
                <a:spcPct val="0"/>
              </a:spcBef>
            </a:pPr>
            <a:r>
              <a:rPr lang="en-US" sz="3200" u="none" strike="noStrike">
                <a:solidFill>
                  <a:srgbClr val="000000"/>
                </a:solidFill>
                <a:latin typeface="Open Sans"/>
                <a:ea typeface="Open Sans"/>
                <a:cs typeface="Open Sans"/>
                <a:sym typeface="Open Sans"/>
              </a:rPr>
              <a:t>« Tatouage du nombril. Tufuga ta pe’a (tatoueur) : Sua Suluape Alaivaa », cliché S. Galliot , coll. S. Galliot, 2005.</a:t>
            </a:r>
          </a:p>
        </p:txBody>
      </p:sp>
      <p:sp>
        <p:nvSpPr>
          <p:cNvPr id="8" name="TextBox 8"/>
          <p:cNvSpPr txBox="1"/>
          <p:nvPr/>
        </p:nvSpPr>
        <p:spPr>
          <a:xfrm>
            <a:off x="4343250" y="490220"/>
            <a:ext cx="3309491" cy="962660"/>
          </a:xfrm>
          <a:prstGeom prst="rect">
            <a:avLst/>
          </a:prstGeom>
        </p:spPr>
        <p:txBody>
          <a:bodyPr lIns="0" tIns="0" rIns="0" bIns="0" rtlCol="0" anchor="t">
            <a:spAutoFit/>
          </a:bodyPr>
          <a:lstStyle/>
          <a:p>
            <a:pPr algn="ctr">
              <a:lnSpc>
                <a:spcPts val="7840"/>
              </a:lnSpc>
              <a:spcBef>
                <a:spcPct val="0"/>
              </a:spcBef>
            </a:pPr>
            <a:r>
              <a:rPr lang="en-US" sz="5600" b="1">
                <a:solidFill>
                  <a:srgbClr val="1E1E49"/>
                </a:solidFill>
                <a:latin typeface="Open Sans Bold"/>
                <a:ea typeface="Open Sans Bold"/>
                <a:cs typeface="Open Sans Bold"/>
                <a:sym typeface="Open Sans Bold"/>
              </a:rPr>
              <a:t>Tatouage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FDD1E"/>
        </a:solidFill>
        <a:effectLst/>
      </p:bgPr>
    </p:bg>
    <p:spTree>
      <p:nvGrpSpPr>
        <p:cNvPr id="1" name=""/>
        <p:cNvGrpSpPr/>
        <p:nvPr/>
      </p:nvGrpSpPr>
      <p:grpSpPr>
        <a:xfrm>
          <a:off x="0" y="0"/>
          <a:ext cx="0" cy="0"/>
          <a:chOff x="0" y="0"/>
          <a:chExt cx="0" cy="0"/>
        </a:xfrm>
      </p:grpSpPr>
      <p:sp>
        <p:nvSpPr>
          <p:cNvPr id="2" name="Freeform 2"/>
          <p:cNvSpPr/>
          <p:nvPr/>
        </p:nvSpPr>
        <p:spPr>
          <a:xfrm>
            <a:off x="2674748" y="1965021"/>
            <a:ext cx="4648526" cy="6356958"/>
          </a:xfrm>
          <a:custGeom>
            <a:avLst/>
            <a:gdLst/>
            <a:ahLst/>
            <a:cxnLst/>
            <a:rect l="l" t="t" r="r" b="b"/>
            <a:pathLst>
              <a:path w="4648526" h="6356958">
                <a:moveTo>
                  <a:pt x="0" y="0"/>
                </a:moveTo>
                <a:lnTo>
                  <a:pt x="4648525" y="0"/>
                </a:lnTo>
                <a:lnTo>
                  <a:pt x="4648525" y="6356958"/>
                </a:lnTo>
                <a:lnTo>
                  <a:pt x="0" y="6356958"/>
                </a:lnTo>
                <a:lnTo>
                  <a:pt x="0" y="0"/>
                </a:lnTo>
                <a:close/>
              </a:path>
            </a:pathLst>
          </a:custGeom>
          <a:blipFill>
            <a:blip r:embed="rId3"/>
            <a:stretch>
              <a:fillRect/>
            </a:stretch>
          </a:blipFill>
          <a:ln w="47625" cap="sq">
            <a:solidFill>
              <a:srgbClr val="000000"/>
            </a:solidFill>
            <a:prstDash val="solid"/>
            <a:miter/>
          </a:ln>
        </p:spPr>
        <p:txBody>
          <a:bodyPr/>
          <a:lstStyle/>
          <a:p>
            <a:endParaRPr lang="fr-PF"/>
          </a:p>
        </p:txBody>
      </p:sp>
      <p:sp>
        <p:nvSpPr>
          <p:cNvPr id="3" name="Freeform 3"/>
          <p:cNvSpPr/>
          <p:nvPr/>
        </p:nvSpPr>
        <p:spPr>
          <a:xfrm>
            <a:off x="11059182" y="3199545"/>
            <a:ext cx="3973099" cy="6356958"/>
          </a:xfrm>
          <a:custGeom>
            <a:avLst/>
            <a:gdLst/>
            <a:ahLst/>
            <a:cxnLst/>
            <a:rect l="l" t="t" r="r" b="b"/>
            <a:pathLst>
              <a:path w="3973099" h="6356958">
                <a:moveTo>
                  <a:pt x="0" y="0"/>
                </a:moveTo>
                <a:lnTo>
                  <a:pt x="3973099" y="0"/>
                </a:lnTo>
                <a:lnTo>
                  <a:pt x="3973099" y="6356958"/>
                </a:lnTo>
                <a:lnTo>
                  <a:pt x="0" y="6356958"/>
                </a:lnTo>
                <a:lnTo>
                  <a:pt x="0" y="0"/>
                </a:lnTo>
                <a:close/>
              </a:path>
            </a:pathLst>
          </a:custGeom>
          <a:blipFill>
            <a:blip r:embed="rId4"/>
            <a:stretch>
              <a:fillRect/>
            </a:stretch>
          </a:blipFill>
          <a:ln w="47625" cap="sq">
            <a:solidFill>
              <a:srgbClr val="000000"/>
            </a:solidFill>
            <a:prstDash val="solid"/>
            <a:miter/>
          </a:ln>
        </p:spPr>
        <p:txBody>
          <a:bodyPr/>
          <a:lstStyle/>
          <a:p>
            <a:endParaRPr lang="fr-PF"/>
          </a:p>
        </p:txBody>
      </p:sp>
      <p:sp>
        <p:nvSpPr>
          <p:cNvPr id="4" name="TextBox 4"/>
          <p:cNvSpPr txBox="1"/>
          <p:nvPr/>
        </p:nvSpPr>
        <p:spPr>
          <a:xfrm>
            <a:off x="3898850" y="66040"/>
            <a:ext cx="10490299" cy="962660"/>
          </a:xfrm>
          <a:prstGeom prst="rect">
            <a:avLst/>
          </a:prstGeom>
        </p:spPr>
        <p:txBody>
          <a:bodyPr lIns="0" tIns="0" rIns="0" bIns="0" rtlCol="0" anchor="t">
            <a:spAutoFit/>
          </a:bodyPr>
          <a:lstStyle/>
          <a:p>
            <a:pPr algn="ctr">
              <a:lnSpc>
                <a:spcPts val="7840"/>
              </a:lnSpc>
              <a:spcBef>
                <a:spcPct val="0"/>
              </a:spcBef>
            </a:pPr>
            <a:r>
              <a:rPr lang="en-US" sz="5600" b="1">
                <a:solidFill>
                  <a:srgbClr val="1E1E49"/>
                </a:solidFill>
                <a:latin typeface="Open Sans Bold"/>
                <a:ea typeface="Open Sans Bold"/>
                <a:cs typeface="Open Sans Bold"/>
                <a:sym typeface="Open Sans Bold"/>
              </a:rPr>
              <a:t>Artisanat: tressage, sculpture</a:t>
            </a:r>
          </a:p>
        </p:txBody>
      </p:sp>
      <p:sp>
        <p:nvSpPr>
          <p:cNvPr id="5" name="TextBox 5"/>
          <p:cNvSpPr txBox="1"/>
          <p:nvPr/>
        </p:nvSpPr>
        <p:spPr>
          <a:xfrm>
            <a:off x="215749" y="8679815"/>
            <a:ext cx="9566523" cy="1099820"/>
          </a:xfrm>
          <a:prstGeom prst="rect">
            <a:avLst/>
          </a:prstGeom>
        </p:spPr>
        <p:txBody>
          <a:bodyPr lIns="0" tIns="0" rIns="0" bIns="0" rtlCol="0" anchor="t">
            <a:spAutoFit/>
          </a:bodyPr>
          <a:lstStyle/>
          <a:p>
            <a:pPr algn="ctr">
              <a:lnSpc>
                <a:spcPts val="4480"/>
              </a:lnSpc>
              <a:spcBef>
                <a:spcPct val="0"/>
              </a:spcBef>
            </a:pPr>
            <a:r>
              <a:rPr lang="en-US" sz="3200">
                <a:solidFill>
                  <a:srgbClr val="1E1E49"/>
                </a:solidFill>
                <a:latin typeface="Open Sans"/>
                <a:ea typeface="Open Sans"/>
                <a:cs typeface="Open Sans"/>
                <a:sym typeface="Open Sans"/>
              </a:rPr>
              <a:t>Homes, F. (1906). Rea making a hat [photographie]</a:t>
            </a:r>
          </a:p>
          <a:p>
            <a:pPr algn="ctr">
              <a:lnSpc>
                <a:spcPts val="4480"/>
              </a:lnSpc>
              <a:spcBef>
                <a:spcPct val="0"/>
              </a:spcBef>
            </a:pPr>
            <a:endParaRPr lang="en-US" sz="3200">
              <a:solidFill>
                <a:srgbClr val="1E1E49"/>
              </a:solidFill>
              <a:latin typeface="Open Sans"/>
              <a:ea typeface="Open Sans"/>
              <a:cs typeface="Open Sans"/>
              <a:sym typeface="Open Sans"/>
            </a:endParaRPr>
          </a:p>
        </p:txBody>
      </p:sp>
      <p:sp>
        <p:nvSpPr>
          <p:cNvPr id="6" name="TextBox 6"/>
          <p:cNvSpPr txBox="1"/>
          <p:nvPr/>
        </p:nvSpPr>
        <p:spPr>
          <a:xfrm>
            <a:off x="8142598" y="1801522"/>
            <a:ext cx="9383402" cy="1115818"/>
          </a:xfrm>
          <a:prstGeom prst="rect">
            <a:avLst/>
          </a:prstGeom>
        </p:spPr>
        <p:txBody>
          <a:bodyPr wrap="square" lIns="0" tIns="0" rIns="0" bIns="0" rtlCol="0" anchor="t">
            <a:spAutoFit/>
          </a:bodyPr>
          <a:lstStyle/>
          <a:p>
            <a:pPr algn="just">
              <a:lnSpc>
                <a:spcPts val="4480"/>
              </a:lnSpc>
              <a:spcBef>
                <a:spcPct val="0"/>
              </a:spcBef>
            </a:pPr>
            <a:r>
              <a:rPr lang="en-US" sz="3200" dirty="0" err="1">
                <a:solidFill>
                  <a:srgbClr val="1E1E49"/>
                </a:solidFill>
                <a:latin typeface="Open Sans"/>
                <a:ea typeface="Open Sans"/>
                <a:cs typeface="Open Sans"/>
                <a:sym typeface="Open Sans"/>
              </a:rPr>
              <a:t>Aut</a:t>
            </a:r>
            <a:r>
              <a:rPr lang="en-US" sz="3200" dirty="0">
                <a:solidFill>
                  <a:srgbClr val="1E1E49"/>
                </a:solidFill>
                <a:latin typeface="Open Sans"/>
                <a:ea typeface="Open Sans"/>
                <a:cs typeface="Open Sans"/>
                <a:sym typeface="Open Sans"/>
              </a:rPr>
              <a:t>. Inc. (1920). Wooden figure of Tangaroa a high god, from the Austral Islands [</a:t>
            </a:r>
            <a:r>
              <a:rPr lang="en-US" sz="3200" dirty="0" err="1">
                <a:solidFill>
                  <a:srgbClr val="1E1E49"/>
                </a:solidFill>
                <a:latin typeface="Open Sans"/>
                <a:ea typeface="Open Sans"/>
                <a:cs typeface="Open Sans"/>
                <a:sym typeface="Open Sans"/>
              </a:rPr>
              <a:t>photographie</a:t>
            </a:r>
            <a:r>
              <a:rPr lang="en-US" sz="3200" dirty="0">
                <a:solidFill>
                  <a:srgbClr val="1E1E49"/>
                </a:solidFill>
                <a:latin typeface="Open Sans"/>
                <a:ea typeface="Open Sans"/>
                <a:cs typeface="Open Sans"/>
                <a:sym typeface="Open Sans"/>
              </a:rPr>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FDD1E"/>
        </a:solidFill>
        <a:effectLst/>
      </p:bgPr>
    </p:bg>
    <p:spTree>
      <p:nvGrpSpPr>
        <p:cNvPr id="1" name=""/>
        <p:cNvGrpSpPr/>
        <p:nvPr/>
      </p:nvGrpSpPr>
      <p:grpSpPr>
        <a:xfrm>
          <a:off x="0" y="0"/>
          <a:ext cx="0" cy="0"/>
          <a:chOff x="0" y="0"/>
          <a:chExt cx="0" cy="0"/>
        </a:xfrm>
      </p:grpSpPr>
      <p:sp>
        <p:nvSpPr>
          <p:cNvPr id="2" name="Freeform 2"/>
          <p:cNvSpPr/>
          <p:nvPr/>
        </p:nvSpPr>
        <p:spPr>
          <a:xfrm>
            <a:off x="7571077" y="3013215"/>
            <a:ext cx="7893743" cy="5250904"/>
          </a:xfrm>
          <a:custGeom>
            <a:avLst/>
            <a:gdLst/>
            <a:ahLst/>
            <a:cxnLst/>
            <a:rect l="l" t="t" r="r" b="b"/>
            <a:pathLst>
              <a:path w="7893743" h="5250904">
                <a:moveTo>
                  <a:pt x="0" y="0"/>
                </a:moveTo>
                <a:lnTo>
                  <a:pt x="7893743" y="0"/>
                </a:lnTo>
                <a:lnTo>
                  <a:pt x="7893743" y="5250904"/>
                </a:lnTo>
                <a:lnTo>
                  <a:pt x="0" y="5250904"/>
                </a:lnTo>
                <a:lnTo>
                  <a:pt x="0" y="0"/>
                </a:lnTo>
                <a:close/>
              </a:path>
            </a:pathLst>
          </a:custGeom>
          <a:blipFill>
            <a:blip r:embed="rId3"/>
            <a:stretch>
              <a:fillRect/>
            </a:stretch>
          </a:blipFill>
          <a:ln w="47625" cap="sq">
            <a:solidFill>
              <a:srgbClr val="000000"/>
            </a:solidFill>
            <a:prstDash val="solid"/>
            <a:miter/>
          </a:ln>
        </p:spPr>
        <p:txBody>
          <a:bodyPr/>
          <a:lstStyle/>
          <a:p>
            <a:endParaRPr lang="fr-PF"/>
          </a:p>
        </p:txBody>
      </p:sp>
      <p:sp>
        <p:nvSpPr>
          <p:cNvPr id="3" name="TextBox 3"/>
          <p:cNvSpPr txBox="1"/>
          <p:nvPr/>
        </p:nvSpPr>
        <p:spPr>
          <a:xfrm>
            <a:off x="798905" y="419417"/>
            <a:ext cx="16690190" cy="1094740"/>
          </a:xfrm>
          <a:prstGeom prst="rect">
            <a:avLst/>
          </a:prstGeom>
        </p:spPr>
        <p:txBody>
          <a:bodyPr lIns="0" tIns="0" rIns="0" bIns="0" rtlCol="0" anchor="t">
            <a:spAutoFit/>
          </a:bodyPr>
          <a:lstStyle/>
          <a:p>
            <a:pPr marL="1381759" lvl="1" indent="-690880" algn="l">
              <a:lnSpc>
                <a:spcPts val="8959"/>
              </a:lnSpc>
              <a:spcBef>
                <a:spcPct val="0"/>
              </a:spcBef>
              <a:buAutoNum type="arabicPeriod"/>
            </a:pPr>
            <a:r>
              <a:rPr lang="en-US" sz="6399" b="1">
                <a:solidFill>
                  <a:srgbClr val="1E1E49"/>
                </a:solidFill>
                <a:latin typeface="Open Sans Bold"/>
                <a:ea typeface="Open Sans Bold"/>
                <a:cs typeface="Open Sans Bold"/>
                <a:sym typeface="Open Sans Bold"/>
              </a:rPr>
              <a:t>Société polynésienne contemporaine </a:t>
            </a:r>
          </a:p>
        </p:txBody>
      </p:sp>
      <p:sp>
        <p:nvSpPr>
          <p:cNvPr id="4" name="TextBox 4"/>
          <p:cNvSpPr txBox="1"/>
          <p:nvPr/>
        </p:nvSpPr>
        <p:spPr>
          <a:xfrm>
            <a:off x="3679396" y="1664747"/>
            <a:ext cx="10929208" cy="854076"/>
          </a:xfrm>
          <a:prstGeom prst="rect">
            <a:avLst/>
          </a:prstGeom>
        </p:spPr>
        <p:txBody>
          <a:bodyPr wrap="square" lIns="0" tIns="0" rIns="0" bIns="0" rtlCol="0" anchor="t">
            <a:spAutoFit/>
          </a:bodyPr>
          <a:lstStyle/>
          <a:p>
            <a:pPr algn="ctr">
              <a:lnSpc>
                <a:spcPts val="6999"/>
              </a:lnSpc>
              <a:spcBef>
                <a:spcPct val="0"/>
              </a:spcBef>
            </a:pPr>
            <a:r>
              <a:rPr lang="en-US" sz="4999" b="1" dirty="0">
                <a:solidFill>
                  <a:srgbClr val="1E1E49"/>
                </a:solidFill>
                <a:latin typeface="Open Sans Bold"/>
                <a:ea typeface="Open Sans Bold"/>
                <a:cs typeface="Open Sans Bold"/>
                <a:sym typeface="Open Sans Bold"/>
              </a:rPr>
              <a:t>4.1. Transformations </a:t>
            </a:r>
            <a:r>
              <a:rPr lang="en-US" sz="4999" b="1" dirty="0" err="1">
                <a:solidFill>
                  <a:srgbClr val="1E1E49"/>
                </a:solidFill>
                <a:latin typeface="Open Sans Bold"/>
                <a:ea typeface="Open Sans Bold"/>
                <a:cs typeface="Open Sans Bold"/>
                <a:sym typeface="Open Sans Bold"/>
              </a:rPr>
              <a:t>sociales</a:t>
            </a:r>
            <a:endParaRPr lang="en-US" sz="4999" b="1" dirty="0">
              <a:solidFill>
                <a:srgbClr val="1E1E49"/>
              </a:solidFill>
              <a:latin typeface="Open Sans Bold"/>
              <a:ea typeface="Open Sans Bold"/>
              <a:cs typeface="Open Sans Bold"/>
              <a:sym typeface="Open Sans Bold"/>
            </a:endParaRPr>
          </a:p>
        </p:txBody>
      </p:sp>
      <p:sp>
        <p:nvSpPr>
          <p:cNvPr id="5" name="TextBox 5"/>
          <p:cNvSpPr txBox="1"/>
          <p:nvPr/>
        </p:nvSpPr>
        <p:spPr>
          <a:xfrm>
            <a:off x="2372406" y="8398828"/>
            <a:ext cx="13092414" cy="1099820"/>
          </a:xfrm>
          <a:prstGeom prst="rect">
            <a:avLst/>
          </a:prstGeom>
        </p:spPr>
        <p:txBody>
          <a:bodyPr lIns="0" tIns="0" rIns="0" bIns="0" rtlCol="0" anchor="t">
            <a:spAutoFit/>
          </a:bodyPr>
          <a:lstStyle/>
          <a:p>
            <a:pPr algn="just">
              <a:lnSpc>
                <a:spcPts val="4480"/>
              </a:lnSpc>
              <a:spcBef>
                <a:spcPct val="0"/>
              </a:spcBef>
            </a:pPr>
            <a:r>
              <a:rPr lang="en-US" sz="3200">
                <a:solidFill>
                  <a:srgbClr val="1E1E49"/>
                </a:solidFill>
                <a:latin typeface="Open Sans"/>
                <a:ea typeface="Open Sans"/>
                <a:cs typeface="Open Sans"/>
                <a:sym typeface="Open Sans"/>
              </a:rPr>
              <a:t>Tetahio, V. (2021). La cathédrale Notre Dame (de l’immaculée conception) [photographie]. Ville de Papeete.</a:t>
            </a:r>
          </a:p>
        </p:txBody>
      </p:sp>
      <p:sp>
        <p:nvSpPr>
          <p:cNvPr id="6" name="TextBox 6"/>
          <p:cNvSpPr txBox="1"/>
          <p:nvPr/>
        </p:nvSpPr>
        <p:spPr>
          <a:xfrm>
            <a:off x="2403298" y="5211629"/>
            <a:ext cx="4673684" cy="854076"/>
          </a:xfrm>
          <a:prstGeom prst="rect">
            <a:avLst/>
          </a:prstGeom>
        </p:spPr>
        <p:txBody>
          <a:bodyPr wrap="square" lIns="0" tIns="0" rIns="0" bIns="0" rtlCol="0" anchor="t">
            <a:spAutoFit/>
          </a:bodyPr>
          <a:lstStyle/>
          <a:p>
            <a:pPr algn="ctr">
              <a:lnSpc>
                <a:spcPts val="6999"/>
              </a:lnSpc>
              <a:spcBef>
                <a:spcPct val="0"/>
              </a:spcBef>
            </a:pPr>
            <a:r>
              <a:rPr lang="en-US" sz="4999" b="1" dirty="0" err="1">
                <a:solidFill>
                  <a:srgbClr val="1E1E49"/>
                </a:solidFill>
                <a:latin typeface="Open Sans Bold"/>
                <a:ea typeface="Open Sans Bold"/>
                <a:cs typeface="Open Sans Bold"/>
                <a:sym typeface="Open Sans Bold"/>
              </a:rPr>
              <a:t>Urbanisation</a:t>
            </a:r>
            <a:endParaRPr lang="en-US" sz="4999" b="1" dirty="0">
              <a:solidFill>
                <a:srgbClr val="1E1E49"/>
              </a:solidFill>
              <a:latin typeface="Open Sans Bold"/>
              <a:ea typeface="Open Sans Bold"/>
              <a:cs typeface="Open Sans Bold"/>
              <a:sym typeface="Open Sans Bo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FDD1E"/>
        </a:solidFill>
        <a:effectLst/>
      </p:bgPr>
    </p:bg>
    <p:spTree>
      <p:nvGrpSpPr>
        <p:cNvPr id="1" name=""/>
        <p:cNvGrpSpPr/>
        <p:nvPr/>
      </p:nvGrpSpPr>
      <p:grpSpPr>
        <a:xfrm>
          <a:off x="0" y="0"/>
          <a:ext cx="0" cy="0"/>
          <a:chOff x="0" y="0"/>
          <a:chExt cx="0" cy="0"/>
        </a:xfrm>
      </p:grpSpPr>
      <p:sp>
        <p:nvSpPr>
          <p:cNvPr id="2" name="Freeform 2"/>
          <p:cNvSpPr/>
          <p:nvPr/>
        </p:nvSpPr>
        <p:spPr>
          <a:xfrm>
            <a:off x="1028700" y="1970341"/>
            <a:ext cx="6394275" cy="6346318"/>
          </a:xfrm>
          <a:custGeom>
            <a:avLst/>
            <a:gdLst/>
            <a:ahLst/>
            <a:cxnLst/>
            <a:rect l="l" t="t" r="r" b="b"/>
            <a:pathLst>
              <a:path w="6394275" h="6346318">
                <a:moveTo>
                  <a:pt x="0" y="0"/>
                </a:moveTo>
                <a:lnTo>
                  <a:pt x="6394275" y="0"/>
                </a:lnTo>
                <a:lnTo>
                  <a:pt x="6394275" y="6346318"/>
                </a:lnTo>
                <a:lnTo>
                  <a:pt x="0" y="6346318"/>
                </a:lnTo>
                <a:lnTo>
                  <a:pt x="0" y="0"/>
                </a:lnTo>
                <a:close/>
              </a:path>
            </a:pathLst>
          </a:custGeom>
          <a:blipFill>
            <a:blip r:embed="rId3"/>
            <a:stretch>
              <a:fillRect/>
            </a:stretch>
          </a:blipFill>
          <a:ln w="47625" cap="sq">
            <a:solidFill>
              <a:srgbClr val="000000"/>
            </a:solidFill>
            <a:prstDash val="solid"/>
            <a:miter/>
          </a:ln>
        </p:spPr>
        <p:txBody>
          <a:bodyPr/>
          <a:lstStyle/>
          <a:p>
            <a:endParaRPr lang="fr-PF"/>
          </a:p>
        </p:txBody>
      </p:sp>
      <p:sp>
        <p:nvSpPr>
          <p:cNvPr id="3" name="Freeform 3"/>
          <p:cNvSpPr/>
          <p:nvPr/>
        </p:nvSpPr>
        <p:spPr>
          <a:xfrm>
            <a:off x="8351001" y="2035146"/>
            <a:ext cx="9445884" cy="6281513"/>
          </a:xfrm>
          <a:custGeom>
            <a:avLst/>
            <a:gdLst/>
            <a:ahLst/>
            <a:cxnLst/>
            <a:rect l="l" t="t" r="r" b="b"/>
            <a:pathLst>
              <a:path w="9445884" h="6281513">
                <a:moveTo>
                  <a:pt x="0" y="0"/>
                </a:moveTo>
                <a:lnTo>
                  <a:pt x="9445884" y="0"/>
                </a:lnTo>
                <a:lnTo>
                  <a:pt x="9445884" y="6281513"/>
                </a:lnTo>
                <a:lnTo>
                  <a:pt x="0" y="6281513"/>
                </a:lnTo>
                <a:lnTo>
                  <a:pt x="0" y="0"/>
                </a:lnTo>
                <a:close/>
              </a:path>
            </a:pathLst>
          </a:custGeom>
          <a:blipFill>
            <a:blip r:embed="rId4"/>
            <a:stretch>
              <a:fillRect/>
            </a:stretch>
          </a:blipFill>
          <a:ln w="47625" cap="sq">
            <a:solidFill>
              <a:srgbClr val="000000"/>
            </a:solidFill>
            <a:prstDash val="solid"/>
            <a:miter/>
          </a:ln>
        </p:spPr>
        <p:txBody>
          <a:bodyPr/>
          <a:lstStyle/>
          <a:p>
            <a:endParaRPr lang="fr-PF"/>
          </a:p>
        </p:txBody>
      </p:sp>
      <p:sp>
        <p:nvSpPr>
          <p:cNvPr id="4" name="TextBox 4"/>
          <p:cNvSpPr txBox="1"/>
          <p:nvPr/>
        </p:nvSpPr>
        <p:spPr>
          <a:xfrm>
            <a:off x="2182862" y="580073"/>
            <a:ext cx="13922276" cy="811530"/>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Open Sans Bold"/>
                <a:ea typeface="Open Sans Bold"/>
                <a:cs typeface="Open Sans Bold"/>
                <a:sym typeface="Open Sans Bold"/>
              </a:rPr>
              <a:t>Économie mixte (tourisme, transferts publics)</a:t>
            </a:r>
          </a:p>
        </p:txBody>
      </p:sp>
      <p:sp>
        <p:nvSpPr>
          <p:cNvPr id="5" name="TextBox 5"/>
          <p:cNvSpPr txBox="1"/>
          <p:nvPr/>
        </p:nvSpPr>
        <p:spPr>
          <a:xfrm>
            <a:off x="202006" y="8720455"/>
            <a:ext cx="8384828" cy="537845"/>
          </a:xfrm>
          <a:prstGeom prst="rect">
            <a:avLst/>
          </a:prstGeom>
        </p:spPr>
        <p:txBody>
          <a:bodyPr lIns="0" tIns="0" rIns="0" bIns="0" rtlCol="0" anchor="t">
            <a:spAutoFit/>
          </a:bodyPr>
          <a:lstStyle/>
          <a:p>
            <a:pPr algn="ctr">
              <a:lnSpc>
                <a:spcPts val="4480"/>
              </a:lnSpc>
              <a:spcBef>
                <a:spcPct val="0"/>
              </a:spcBef>
            </a:pPr>
            <a:r>
              <a:rPr lang="en-US" sz="3200" dirty="0">
                <a:solidFill>
                  <a:srgbClr val="000000"/>
                </a:solidFill>
                <a:latin typeface="Open Sans"/>
                <a:ea typeface="Open Sans"/>
                <a:cs typeface="Open Sans"/>
                <a:sym typeface="Open Sans"/>
              </a:rPr>
              <a:t>Tahiti P-8, ©Auteur inconnu/ECPAD/Défense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FDD1E"/>
        </a:solidFill>
        <a:effectLst/>
      </p:bgPr>
    </p:bg>
    <p:spTree>
      <p:nvGrpSpPr>
        <p:cNvPr id="1" name=""/>
        <p:cNvGrpSpPr/>
        <p:nvPr/>
      </p:nvGrpSpPr>
      <p:grpSpPr>
        <a:xfrm>
          <a:off x="0" y="0"/>
          <a:ext cx="0" cy="0"/>
          <a:chOff x="0" y="0"/>
          <a:chExt cx="0" cy="0"/>
        </a:xfrm>
      </p:grpSpPr>
      <p:sp>
        <p:nvSpPr>
          <p:cNvPr id="2" name="Freeform 2"/>
          <p:cNvSpPr/>
          <p:nvPr/>
        </p:nvSpPr>
        <p:spPr>
          <a:xfrm>
            <a:off x="5683900" y="2864504"/>
            <a:ext cx="9449059" cy="5316818"/>
          </a:xfrm>
          <a:custGeom>
            <a:avLst/>
            <a:gdLst/>
            <a:ahLst/>
            <a:cxnLst/>
            <a:rect l="l" t="t" r="r" b="b"/>
            <a:pathLst>
              <a:path w="9449059" h="5316818">
                <a:moveTo>
                  <a:pt x="0" y="0"/>
                </a:moveTo>
                <a:lnTo>
                  <a:pt x="9449060" y="0"/>
                </a:lnTo>
                <a:lnTo>
                  <a:pt x="9449060" y="5316818"/>
                </a:lnTo>
                <a:lnTo>
                  <a:pt x="0" y="5316818"/>
                </a:lnTo>
                <a:lnTo>
                  <a:pt x="0" y="0"/>
                </a:lnTo>
                <a:close/>
              </a:path>
            </a:pathLst>
          </a:custGeom>
          <a:blipFill>
            <a:blip r:embed="rId3"/>
            <a:stretch>
              <a:fillRect/>
            </a:stretch>
          </a:blipFill>
          <a:ln w="47625" cap="sq">
            <a:solidFill>
              <a:srgbClr val="000000"/>
            </a:solidFill>
            <a:prstDash val="solid"/>
            <a:miter/>
          </a:ln>
        </p:spPr>
        <p:txBody>
          <a:bodyPr/>
          <a:lstStyle/>
          <a:p>
            <a:endParaRPr lang="fr-PF"/>
          </a:p>
        </p:txBody>
      </p:sp>
      <p:sp>
        <p:nvSpPr>
          <p:cNvPr id="3" name="TextBox 3"/>
          <p:cNvSpPr txBox="1"/>
          <p:nvPr/>
        </p:nvSpPr>
        <p:spPr>
          <a:xfrm>
            <a:off x="6173763" y="554037"/>
            <a:ext cx="5940475" cy="854076"/>
          </a:xfrm>
          <a:prstGeom prst="rect">
            <a:avLst/>
          </a:prstGeom>
        </p:spPr>
        <p:txBody>
          <a:bodyPr lIns="0" tIns="0" rIns="0" bIns="0" rtlCol="0" anchor="t">
            <a:spAutoFit/>
          </a:bodyPr>
          <a:lstStyle/>
          <a:p>
            <a:pPr algn="ctr">
              <a:lnSpc>
                <a:spcPts val="6999"/>
              </a:lnSpc>
              <a:spcBef>
                <a:spcPct val="0"/>
              </a:spcBef>
            </a:pPr>
            <a:r>
              <a:rPr lang="en-US" sz="4999" b="1">
                <a:solidFill>
                  <a:srgbClr val="000000"/>
                </a:solidFill>
                <a:latin typeface="Open Sans Bold"/>
                <a:ea typeface="Open Sans Bold"/>
                <a:cs typeface="Open Sans Bold"/>
                <a:sym typeface="Open Sans Bold"/>
              </a:rPr>
              <a:t>4.2. Enjeux sociaux</a:t>
            </a:r>
          </a:p>
        </p:txBody>
      </p:sp>
      <p:sp>
        <p:nvSpPr>
          <p:cNvPr id="4" name="TextBox 4"/>
          <p:cNvSpPr txBox="1"/>
          <p:nvPr/>
        </p:nvSpPr>
        <p:spPr>
          <a:xfrm>
            <a:off x="2075000" y="4668837"/>
            <a:ext cx="3099048" cy="854076"/>
          </a:xfrm>
          <a:prstGeom prst="rect">
            <a:avLst/>
          </a:prstGeom>
        </p:spPr>
        <p:txBody>
          <a:bodyPr lIns="0" tIns="0" rIns="0" bIns="0" rtlCol="0" anchor="t">
            <a:spAutoFit/>
          </a:bodyPr>
          <a:lstStyle/>
          <a:p>
            <a:pPr algn="ctr">
              <a:lnSpc>
                <a:spcPts val="6999"/>
              </a:lnSpc>
              <a:spcBef>
                <a:spcPct val="0"/>
              </a:spcBef>
            </a:pPr>
            <a:r>
              <a:rPr lang="en-US" sz="4999" b="1">
                <a:solidFill>
                  <a:srgbClr val="1E1E49"/>
                </a:solidFill>
                <a:latin typeface="Open Sans Bold"/>
                <a:ea typeface="Open Sans Bold"/>
                <a:cs typeface="Open Sans Bold"/>
                <a:sym typeface="Open Sans Bold"/>
              </a:rPr>
              <a:t>Inégalités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FDD1E"/>
        </a:solidFill>
        <a:effectLst/>
      </p:bgPr>
    </p:bg>
    <p:spTree>
      <p:nvGrpSpPr>
        <p:cNvPr id="1" name=""/>
        <p:cNvGrpSpPr/>
        <p:nvPr/>
      </p:nvGrpSpPr>
      <p:grpSpPr>
        <a:xfrm>
          <a:off x="0" y="0"/>
          <a:ext cx="0" cy="0"/>
          <a:chOff x="0" y="0"/>
          <a:chExt cx="0" cy="0"/>
        </a:xfrm>
      </p:grpSpPr>
      <p:sp>
        <p:nvSpPr>
          <p:cNvPr id="2" name="Freeform 2"/>
          <p:cNvSpPr/>
          <p:nvPr/>
        </p:nvSpPr>
        <p:spPr>
          <a:xfrm>
            <a:off x="5998592" y="2357114"/>
            <a:ext cx="8678877" cy="5836545"/>
          </a:xfrm>
          <a:custGeom>
            <a:avLst/>
            <a:gdLst/>
            <a:ahLst/>
            <a:cxnLst/>
            <a:rect l="l" t="t" r="r" b="b"/>
            <a:pathLst>
              <a:path w="8678877" h="5836545">
                <a:moveTo>
                  <a:pt x="0" y="0"/>
                </a:moveTo>
                <a:lnTo>
                  <a:pt x="8678877" y="0"/>
                </a:lnTo>
                <a:lnTo>
                  <a:pt x="8678877" y="5836544"/>
                </a:lnTo>
                <a:lnTo>
                  <a:pt x="0" y="5836544"/>
                </a:lnTo>
                <a:lnTo>
                  <a:pt x="0" y="0"/>
                </a:lnTo>
                <a:close/>
              </a:path>
            </a:pathLst>
          </a:custGeom>
          <a:blipFill>
            <a:blip r:embed="rId3"/>
            <a:stretch>
              <a:fillRect/>
            </a:stretch>
          </a:blipFill>
        </p:spPr>
        <p:txBody>
          <a:bodyPr/>
          <a:lstStyle/>
          <a:p>
            <a:endParaRPr lang="fr-PF"/>
          </a:p>
        </p:txBody>
      </p:sp>
      <p:sp>
        <p:nvSpPr>
          <p:cNvPr id="3" name="TextBox 3"/>
          <p:cNvSpPr txBox="1"/>
          <p:nvPr/>
        </p:nvSpPr>
        <p:spPr>
          <a:xfrm>
            <a:off x="5998592" y="554037"/>
            <a:ext cx="6290816" cy="854076"/>
          </a:xfrm>
          <a:prstGeom prst="rect">
            <a:avLst/>
          </a:prstGeom>
        </p:spPr>
        <p:txBody>
          <a:bodyPr lIns="0" tIns="0" rIns="0" bIns="0" rtlCol="0" anchor="t">
            <a:spAutoFit/>
          </a:bodyPr>
          <a:lstStyle/>
          <a:p>
            <a:pPr algn="ctr">
              <a:lnSpc>
                <a:spcPts val="6999"/>
              </a:lnSpc>
              <a:spcBef>
                <a:spcPct val="0"/>
              </a:spcBef>
            </a:pPr>
            <a:r>
              <a:rPr lang="en-US" sz="4999" b="1">
                <a:solidFill>
                  <a:srgbClr val="000000"/>
                </a:solidFill>
                <a:latin typeface="Open Sans Bold"/>
                <a:ea typeface="Open Sans Bold"/>
                <a:cs typeface="Open Sans Bold"/>
                <a:sym typeface="Open Sans Bold"/>
              </a:rPr>
              <a:t>Jeunesse et identité</a:t>
            </a:r>
          </a:p>
        </p:txBody>
      </p:sp>
      <p:sp>
        <p:nvSpPr>
          <p:cNvPr id="4" name="TextBox 4"/>
          <p:cNvSpPr txBox="1"/>
          <p:nvPr/>
        </p:nvSpPr>
        <p:spPr>
          <a:xfrm>
            <a:off x="1610894" y="8454188"/>
            <a:ext cx="15066213" cy="976630"/>
          </a:xfrm>
          <a:prstGeom prst="rect">
            <a:avLst/>
          </a:prstGeom>
        </p:spPr>
        <p:txBody>
          <a:bodyPr lIns="0" tIns="0" rIns="0" bIns="0" rtlCol="0" anchor="t">
            <a:spAutoFit/>
          </a:bodyPr>
          <a:lstStyle/>
          <a:p>
            <a:pPr algn="just">
              <a:lnSpc>
                <a:spcPts val="3919"/>
              </a:lnSpc>
              <a:spcBef>
                <a:spcPct val="0"/>
              </a:spcBef>
            </a:pPr>
            <a:r>
              <a:rPr lang="en-US" sz="2799">
                <a:solidFill>
                  <a:srgbClr val="000000"/>
                </a:solidFill>
                <a:latin typeface="Open Sans"/>
                <a:ea typeface="Open Sans"/>
                <a:cs typeface="Open Sans"/>
                <a:sym typeface="Open Sans"/>
              </a:rPr>
              <a:t>Photo extraite de l’article de Brami-Celentano (2002). </a:t>
            </a:r>
            <a:r>
              <a:rPr lang="en-US" sz="2799" i="1">
                <a:solidFill>
                  <a:srgbClr val="000000"/>
                </a:solidFill>
                <a:latin typeface="Open Sans Italics"/>
                <a:ea typeface="Open Sans Italics"/>
                <a:cs typeface="Open Sans Italics"/>
                <a:sym typeface="Open Sans Italics"/>
              </a:rPr>
              <a:t>La jeunesse à Tahiti, renouveau culturel et réveil identitaire</a:t>
            </a:r>
            <a:r>
              <a:rPr lang="en-US" sz="2799">
                <a:solidFill>
                  <a:srgbClr val="000000"/>
                </a:solidFill>
                <a:latin typeface="Open Sans"/>
                <a:ea typeface="Open Sans"/>
                <a:cs typeface="Open Sans"/>
                <a:sym typeface="Open Sans"/>
              </a:rPr>
              <a:t>. PUF, </a:t>
            </a:r>
            <a:r>
              <a:rPr lang="en-US" sz="2799" i="1">
                <a:solidFill>
                  <a:srgbClr val="000000"/>
                </a:solidFill>
                <a:latin typeface="Open Sans Italics"/>
                <a:ea typeface="Open Sans Italics"/>
                <a:cs typeface="Open Sans Italics"/>
                <a:sym typeface="Open Sans Italics"/>
              </a:rPr>
              <a:t>22</a:t>
            </a:r>
            <a:r>
              <a:rPr lang="en-US" sz="2799">
                <a:solidFill>
                  <a:srgbClr val="000000"/>
                </a:solidFill>
                <a:latin typeface="Open Sans"/>
                <a:ea typeface="Open Sans"/>
                <a:cs typeface="Open Sans"/>
                <a:sym typeface="Open Sans"/>
              </a:rPr>
              <a:t>, 647-661.</a:t>
            </a:r>
          </a:p>
        </p:txBody>
      </p:sp>
      <p:sp>
        <p:nvSpPr>
          <p:cNvPr id="5" name="TextBox 5"/>
          <p:cNvSpPr txBox="1"/>
          <p:nvPr/>
        </p:nvSpPr>
        <p:spPr>
          <a:xfrm>
            <a:off x="758459" y="4800723"/>
            <a:ext cx="4573646" cy="854076"/>
          </a:xfrm>
          <a:prstGeom prst="rect">
            <a:avLst/>
          </a:prstGeom>
        </p:spPr>
        <p:txBody>
          <a:bodyPr lIns="0" tIns="0" rIns="0" bIns="0" rtlCol="0" anchor="t">
            <a:spAutoFit/>
          </a:bodyPr>
          <a:lstStyle/>
          <a:p>
            <a:pPr algn="ctr">
              <a:lnSpc>
                <a:spcPts val="6999"/>
              </a:lnSpc>
              <a:spcBef>
                <a:spcPct val="0"/>
              </a:spcBef>
            </a:pPr>
            <a:r>
              <a:rPr lang="en-US" sz="4999" b="1">
                <a:solidFill>
                  <a:srgbClr val="1E1E49"/>
                </a:solidFill>
                <a:latin typeface="Open Sans Bold"/>
                <a:ea typeface="Open Sans Bold"/>
                <a:cs typeface="Open Sans Bold"/>
                <a:sym typeface="Open Sans Bold"/>
              </a:rPr>
              <a:t>Réveil culturel</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FDD1E"/>
        </a:solidFill>
        <a:effectLst/>
      </p:bgPr>
    </p:bg>
    <p:spTree>
      <p:nvGrpSpPr>
        <p:cNvPr id="1" name=""/>
        <p:cNvGrpSpPr/>
        <p:nvPr/>
      </p:nvGrpSpPr>
      <p:grpSpPr>
        <a:xfrm>
          <a:off x="0" y="0"/>
          <a:ext cx="0" cy="0"/>
          <a:chOff x="0" y="0"/>
          <a:chExt cx="0" cy="0"/>
        </a:xfrm>
      </p:grpSpPr>
      <p:sp>
        <p:nvSpPr>
          <p:cNvPr id="2" name="Freeform 2"/>
          <p:cNvSpPr/>
          <p:nvPr/>
        </p:nvSpPr>
        <p:spPr>
          <a:xfrm>
            <a:off x="1761913" y="2065934"/>
            <a:ext cx="5953766" cy="5279006"/>
          </a:xfrm>
          <a:custGeom>
            <a:avLst/>
            <a:gdLst/>
            <a:ahLst/>
            <a:cxnLst/>
            <a:rect l="l" t="t" r="r" b="b"/>
            <a:pathLst>
              <a:path w="5953766" h="5279006">
                <a:moveTo>
                  <a:pt x="0" y="0"/>
                </a:moveTo>
                <a:lnTo>
                  <a:pt x="5953766" y="0"/>
                </a:lnTo>
                <a:lnTo>
                  <a:pt x="5953766" y="5279005"/>
                </a:lnTo>
                <a:lnTo>
                  <a:pt x="0" y="5279005"/>
                </a:lnTo>
                <a:lnTo>
                  <a:pt x="0" y="0"/>
                </a:lnTo>
                <a:close/>
              </a:path>
            </a:pathLst>
          </a:custGeom>
          <a:blipFill>
            <a:blip r:embed="rId3"/>
            <a:stretch>
              <a:fillRect/>
            </a:stretch>
          </a:blipFill>
          <a:ln w="47625" cap="sq">
            <a:solidFill>
              <a:srgbClr val="000000"/>
            </a:solidFill>
            <a:prstDash val="solid"/>
            <a:miter/>
          </a:ln>
        </p:spPr>
        <p:txBody>
          <a:bodyPr/>
          <a:lstStyle/>
          <a:p>
            <a:endParaRPr lang="fr-PF"/>
          </a:p>
        </p:txBody>
      </p:sp>
      <p:sp>
        <p:nvSpPr>
          <p:cNvPr id="3" name="Freeform 3"/>
          <p:cNvSpPr/>
          <p:nvPr/>
        </p:nvSpPr>
        <p:spPr>
          <a:xfrm>
            <a:off x="10772275" y="2065934"/>
            <a:ext cx="5214787" cy="7339813"/>
          </a:xfrm>
          <a:custGeom>
            <a:avLst/>
            <a:gdLst/>
            <a:ahLst/>
            <a:cxnLst/>
            <a:rect l="l" t="t" r="r" b="b"/>
            <a:pathLst>
              <a:path w="5214787" h="7339813">
                <a:moveTo>
                  <a:pt x="0" y="0"/>
                </a:moveTo>
                <a:lnTo>
                  <a:pt x="5214787" y="0"/>
                </a:lnTo>
                <a:lnTo>
                  <a:pt x="5214787" y="7339812"/>
                </a:lnTo>
                <a:lnTo>
                  <a:pt x="0" y="7339812"/>
                </a:lnTo>
                <a:lnTo>
                  <a:pt x="0" y="0"/>
                </a:lnTo>
                <a:close/>
              </a:path>
            </a:pathLst>
          </a:custGeom>
          <a:blipFill>
            <a:blip r:embed="rId4"/>
            <a:stretch>
              <a:fillRect/>
            </a:stretch>
          </a:blipFill>
          <a:ln w="85725" cap="sq">
            <a:solidFill>
              <a:srgbClr val="000000"/>
            </a:solidFill>
            <a:prstDash val="solid"/>
            <a:miter/>
          </a:ln>
        </p:spPr>
        <p:txBody>
          <a:bodyPr/>
          <a:lstStyle/>
          <a:p>
            <a:endParaRPr lang="fr-PF"/>
          </a:p>
        </p:txBody>
      </p:sp>
      <p:sp>
        <p:nvSpPr>
          <p:cNvPr id="4" name="TextBox 4"/>
          <p:cNvSpPr txBox="1"/>
          <p:nvPr/>
        </p:nvSpPr>
        <p:spPr>
          <a:xfrm>
            <a:off x="1275457" y="454215"/>
            <a:ext cx="15737086" cy="854076"/>
          </a:xfrm>
          <a:prstGeom prst="rect">
            <a:avLst/>
          </a:prstGeom>
        </p:spPr>
        <p:txBody>
          <a:bodyPr wrap="square" lIns="0" tIns="0" rIns="0" bIns="0" rtlCol="0" anchor="t">
            <a:spAutoFit/>
          </a:bodyPr>
          <a:lstStyle/>
          <a:p>
            <a:pPr algn="ctr">
              <a:lnSpc>
                <a:spcPts val="6999"/>
              </a:lnSpc>
              <a:spcBef>
                <a:spcPct val="0"/>
              </a:spcBef>
            </a:pPr>
            <a:r>
              <a:rPr lang="en-US" sz="4999" b="1" dirty="0">
                <a:solidFill>
                  <a:srgbClr val="000000"/>
                </a:solidFill>
                <a:latin typeface="Open Sans Bold"/>
                <a:ea typeface="Open Sans Bold"/>
                <a:cs typeface="Open Sans Bold"/>
                <a:sym typeface="Open Sans Bold"/>
              </a:rPr>
              <a:t>Santé (</a:t>
            </a:r>
            <a:r>
              <a:rPr lang="en-US" sz="4999" b="1" dirty="0" err="1">
                <a:solidFill>
                  <a:srgbClr val="000000"/>
                </a:solidFill>
                <a:latin typeface="Open Sans Bold"/>
                <a:ea typeface="Open Sans Bold"/>
                <a:cs typeface="Open Sans Bold"/>
                <a:sym typeface="Open Sans Bold"/>
              </a:rPr>
              <a:t>obésité</a:t>
            </a:r>
            <a:r>
              <a:rPr lang="en-US" sz="4999" b="1" dirty="0">
                <a:solidFill>
                  <a:srgbClr val="000000"/>
                </a:solidFill>
                <a:latin typeface="Open Sans Bold"/>
                <a:ea typeface="Open Sans Bold"/>
                <a:cs typeface="Open Sans Bold"/>
                <a:sym typeface="Open Sans Bold"/>
              </a:rPr>
              <a:t>, maladies chroniques, drogues)</a:t>
            </a:r>
          </a:p>
        </p:txBody>
      </p:sp>
      <p:sp>
        <p:nvSpPr>
          <p:cNvPr id="5" name="TextBox 5"/>
          <p:cNvSpPr txBox="1"/>
          <p:nvPr/>
        </p:nvSpPr>
        <p:spPr>
          <a:xfrm>
            <a:off x="721497" y="7438516"/>
            <a:ext cx="8422503" cy="1967230"/>
          </a:xfrm>
          <a:prstGeom prst="rect">
            <a:avLst/>
          </a:prstGeom>
        </p:spPr>
        <p:txBody>
          <a:bodyPr lIns="0" tIns="0" rIns="0" bIns="0" rtlCol="0" anchor="t">
            <a:spAutoFit/>
          </a:bodyPr>
          <a:lstStyle/>
          <a:p>
            <a:pPr algn="just">
              <a:lnSpc>
                <a:spcPts val="3919"/>
              </a:lnSpc>
              <a:spcBef>
                <a:spcPct val="0"/>
              </a:spcBef>
            </a:pPr>
            <a:r>
              <a:rPr lang="en-US" sz="2799">
                <a:solidFill>
                  <a:srgbClr val="000000"/>
                </a:solidFill>
                <a:latin typeface="Open Sans"/>
                <a:ea typeface="Open Sans"/>
                <a:cs typeface="Open Sans"/>
                <a:sym typeface="Open Sans"/>
              </a:rPr>
              <a:t>Pascart,T., Wasik K., Chune V., Torterat J., Prud’homme N., Graf S. (2021). Prévalence de la goutte : un record mondial dont la Polynésie française se passerait bien. </a:t>
            </a:r>
            <a:r>
              <a:rPr lang="en-US" sz="2799" i="1">
                <a:solidFill>
                  <a:srgbClr val="000000"/>
                </a:solidFill>
                <a:latin typeface="Open Sans Italics"/>
                <a:ea typeface="Open Sans Italics"/>
                <a:cs typeface="Open Sans Italics"/>
                <a:sym typeface="Open Sans Italics"/>
              </a:rPr>
              <a:t>Rev Rhum</a:t>
            </a:r>
            <a:r>
              <a:rPr lang="en-US" sz="2799">
                <a:solidFill>
                  <a:srgbClr val="000000"/>
                </a:solidFill>
                <a:latin typeface="Open Sans"/>
                <a:ea typeface="Open Sans"/>
                <a:cs typeface="Open Sans"/>
                <a:sym typeface="Open Sans"/>
              </a:rPr>
              <a:t> ; 88 : A39–40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FDD1E"/>
        </a:solidFill>
        <a:effectLst/>
      </p:bgPr>
    </p:bg>
    <p:spTree>
      <p:nvGrpSpPr>
        <p:cNvPr id="1" name=""/>
        <p:cNvGrpSpPr/>
        <p:nvPr/>
      </p:nvGrpSpPr>
      <p:grpSpPr>
        <a:xfrm>
          <a:off x="0" y="0"/>
          <a:ext cx="0" cy="0"/>
          <a:chOff x="0" y="0"/>
          <a:chExt cx="0" cy="0"/>
        </a:xfrm>
      </p:grpSpPr>
      <p:sp>
        <p:nvSpPr>
          <p:cNvPr id="2" name="TextBox 2"/>
          <p:cNvSpPr txBox="1"/>
          <p:nvPr/>
        </p:nvSpPr>
        <p:spPr>
          <a:xfrm>
            <a:off x="0" y="2901951"/>
            <a:ext cx="18288000" cy="3863972"/>
          </a:xfrm>
          <a:prstGeom prst="rect">
            <a:avLst/>
          </a:prstGeom>
        </p:spPr>
        <p:txBody>
          <a:bodyPr lIns="0" tIns="0" rIns="0" bIns="0" rtlCol="0" anchor="t">
            <a:spAutoFit/>
          </a:bodyPr>
          <a:lstStyle/>
          <a:p>
            <a:pPr algn="ctr">
              <a:lnSpc>
                <a:spcPts val="16000"/>
              </a:lnSpc>
              <a:spcBef>
                <a:spcPct val="0"/>
              </a:spcBef>
            </a:pPr>
            <a:r>
              <a:rPr lang="en-US" sz="8000">
                <a:solidFill>
                  <a:srgbClr val="1E1E49"/>
                </a:solidFill>
                <a:latin typeface="Nunito"/>
                <a:ea typeface="Nunito"/>
                <a:cs typeface="Nunito"/>
                <a:sym typeface="Nunito"/>
              </a:rPr>
              <a:t>Quelles images associez-vous spontanément à la Polynésie ?</a:t>
            </a:r>
          </a:p>
        </p:txBody>
      </p:sp>
      <p:sp>
        <p:nvSpPr>
          <p:cNvPr id="3" name="TextBox 3"/>
          <p:cNvSpPr txBox="1"/>
          <p:nvPr/>
        </p:nvSpPr>
        <p:spPr>
          <a:xfrm>
            <a:off x="4629607" y="-436245"/>
            <a:ext cx="9028787" cy="2196465"/>
          </a:xfrm>
          <a:prstGeom prst="rect">
            <a:avLst/>
          </a:prstGeom>
        </p:spPr>
        <p:txBody>
          <a:bodyPr lIns="0" tIns="0" rIns="0" bIns="0" rtlCol="0" anchor="t">
            <a:spAutoFit/>
          </a:bodyPr>
          <a:lstStyle/>
          <a:p>
            <a:pPr marL="2072640" lvl="1" indent="-1036320" algn="l">
              <a:lnSpc>
                <a:spcPts val="19200"/>
              </a:lnSpc>
              <a:buAutoNum type="arabicPeriod"/>
            </a:pPr>
            <a:r>
              <a:rPr lang="en-US" sz="9600" b="1">
                <a:solidFill>
                  <a:srgbClr val="1E1E49"/>
                </a:solidFill>
                <a:latin typeface="Nunito Bold"/>
                <a:ea typeface="Nunito Bold"/>
                <a:cs typeface="Nunito Bold"/>
                <a:sym typeface="Nunito Bold"/>
              </a:rPr>
              <a:t>Introduction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FDD1E"/>
        </a:solidFill>
        <a:effectLst/>
      </p:bgPr>
    </p:bg>
    <p:spTree>
      <p:nvGrpSpPr>
        <p:cNvPr id="1" name=""/>
        <p:cNvGrpSpPr/>
        <p:nvPr/>
      </p:nvGrpSpPr>
      <p:grpSpPr>
        <a:xfrm>
          <a:off x="0" y="0"/>
          <a:ext cx="0" cy="0"/>
          <a:chOff x="0" y="0"/>
          <a:chExt cx="0" cy="0"/>
        </a:xfrm>
      </p:grpSpPr>
      <p:sp>
        <p:nvSpPr>
          <p:cNvPr id="2" name="Freeform 2"/>
          <p:cNvSpPr/>
          <p:nvPr/>
        </p:nvSpPr>
        <p:spPr>
          <a:xfrm>
            <a:off x="10000769" y="3520230"/>
            <a:ext cx="4767719" cy="6356958"/>
          </a:xfrm>
          <a:custGeom>
            <a:avLst/>
            <a:gdLst/>
            <a:ahLst/>
            <a:cxnLst/>
            <a:rect l="l" t="t" r="r" b="b"/>
            <a:pathLst>
              <a:path w="4767719" h="6356958">
                <a:moveTo>
                  <a:pt x="0" y="0"/>
                </a:moveTo>
                <a:lnTo>
                  <a:pt x="4767718" y="0"/>
                </a:lnTo>
                <a:lnTo>
                  <a:pt x="4767718" y="6356959"/>
                </a:lnTo>
                <a:lnTo>
                  <a:pt x="0" y="6356959"/>
                </a:lnTo>
                <a:lnTo>
                  <a:pt x="0" y="0"/>
                </a:lnTo>
                <a:close/>
              </a:path>
            </a:pathLst>
          </a:custGeom>
          <a:blipFill>
            <a:blip r:embed="rId3"/>
            <a:stretch>
              <a:fillRect/>
            </a:stretch>
          </a:blipFill>
          <a:ln w="47625" cap="sq">
            <a:solidFill>
              <a:srgbClr val="000000"/>
            </a:solidFill>
            <a:prstDash val="solid"/>
            <a:miter/>
          </a:ln>
        </p:spPr>
        <p:txBody>
          <a:bodyPr/>
          <a:lstStyle/>
          <a:p>
            <a:endParaRPr lang="fr-PF"/>
          </a:p>
        </p:txBody>
      </p:sp>
      <p:sp>
        <p:nvSpPr>
          <p:cNvPr id="3" name="TextBox 3"/>
          <p:cNvSpPr txBox="1"/>
          <p:nvPr/>
        </p:nvSpPr>
        <p:spPr>
          <a:xfrm>
            <a:off x="2673920" y="221403"/>
            <a:ext cx="12940159" cy="854076"/>
          </a:xfrm>
          <a:prstGeom prst="rect">
            <a:avLst/>
          </a:prstGeom>
        </p:spPr>
        <p:txBody>
          <a:bodyPr wrap="square" lIns="0" tIns="0" rIns="0" bIns="0" rtlCol="0" anchor="t">
            <a:spAutoFit/>
          </a:bodyPr>
          <a:lstStyle/>
          <a:p>
            <a:pPr algn="ctr">
              <a:lnSpc>
                <a:spcPts val="6999"/>
              </a:lnSpc>
              <a:spcBef>
                <a:spcPct val="0"/>
              </a:spcBef>
            </a:pPr>
            <a:r>
              <a:rPr lang="en-US" sz="4999" b="1" dirty="0">
                <a:solidFill>
                  <a:srgbClr val="000000"/>
                </a:solidFill>
                <a:latin typeface="Open Sans Bold"/>
                <a:ea typeface="Open Sans Bold"/>
                <a:cs typeface="Open Sans Bold"/>
                <a:sym typeface="Open Sans Bold"/>
              </a:rPr>
              <a:t>4.3. </a:t>
            </a:r>
            <a:r>
              <a:rPr lang="en-US" sz="4999" b="1" dirty="0" err="1">
                <a:solidFill>
                  <a:srgbClr val="000000"/>
                </a:solidFill>
                <a:latin typeface="Open Sans Bold"/>
                <a:ea typeface="Open Sans Bold"/>
                <a:cs typeface="Open Sans Bold"/>
                <a:sym typeface="Open Sans Bold"/>
              </a:rPr>
              <a:t>Identité</a:t>
            </a:r>
            <a:r>
              <a:rPr lang="en-US" sz="4999" b="1" dirty="0">
                <a:solidFill>
                  <a:srgbClr val="000000"/>
                </a:solidFill>
                <a:latin typeface="Open Sans Bold"/>
                <a:ea typeface="Open Sans Bold"/>
                <a:cs typeface="Open Sans Bold"/>
                <a:sym typeface="Open Sans Bold"/>
              </a:rPr>
              <a:t> et </a:t>
            </a:r>
            <a:r>
              <a:rPr lang="en-US" sz="4999" b="1" dirty="0" err="1">
                <a:solidFill>
                  <a:srgbClr val="000000"/>
                </a:solidFill>
                <a:latin typeface="Open Sans Bold"/>
                <a:ea typeface="Open Sans Bold"/>
                <a:cs typeface="Open Sans Bold"/>
                <a:sym typeface="Open Sans Bold"/>
              </a:rPr>
              <a:t>hybridation</a:t>
            </a:r>
            <a:r>
              <a:rPr lang="en-US" sz="4999" b="1" dirty="0">
                <a:solidFill>
                  <a:srgbClr val="000000"/>
                </a:solidFill>
                <a:latin typeface="Open Sans Bold"/>
                <a:ea typeface="Open Sans Bold"/>
                <a:cs typeface="Open Sans Bold"/>
                <a:sym typeface="Open Sans Bold"/>
              </a:rPr>
              <a:t> </a:t>
            </a:r>
            <a:r>
              <a:rPr lang="en-US" sz="4999" b="1" dirty="0" err="1">
                <a:solidFill>
                  <a:srgbClr val="000000"/>
                </a:solidFill>
                <a:latin typeface="Open Sans Bold"/>
                <a:ea typeface="Open Sans Bold"/>
                <a:cs typeface="Open Sans Bold"/>
                <a:sym typeface="Open Sans Bold"/>
              </a:rPr>
              <a:t>culturelle</a:t>
            </a:r>
            <a:endParaRPr lang="en-US" sz="4999" b="1" dirty="0">
              <a:solidFill>
                <a:srgbClr val="000000"/>
              </a:solidFill>
              <a:latin typeface="Open Sans Bold"/>
              <a:ea typeface="Open Sans Bold"/>
              <a:cs typeface="Open Sans Bold"/>
              <a:sym typeface="Open Sans Bold"/>
            </a:endParaRPr>
          </a:p>
        </p:txBody>
      </p:sp>
      <p:sp>
        <p:nvSpPr>
          <p:cNvPr id="4" name="TextBox 4"/>
          <p:cNvSpPr txBox="1"/>
          <p:nvPr/>
        </p:nvSpPr>
        <p:spPr>
          <a:xfrm>
            <a:off x="1416621" y="1427904"/>
            <a:ext cx="15454759" cy="1739901"/>
          </a:xfrm>
          <a:prstGeom prst="rect">
            <a:avLst/>
          </a:prstGeom>
        </p:spPr>
        <p:txBody>
          <a:bodyPr lIns="0" tIns="0" rIns="0" bIns="0" rtlCol="0" anchor="t">
            <a:spAutoFit/>
          </a:bodyPr>
          <a:lstStyle/>
          <a:p>
            <a:pPr algn="ctr">
              <a:lnSpc>
                <a:spcPts val="6999"/>
              </a:lnSpc>
              <a:spcBef>
                <a:spcPct val="0"/>
              </a:spcBef>
            </a:pPr>
            <a:r>
              <a:rPr lang="en-US" sz="4999">
                <a:solidFill>
                  <a:srgbClr val="000000"/>
                </a:solidFill>
                <a:latin typeface="Open Sans"/>
                <a:ea typeface="Open Sans"/>
                <a:cs typeface="Open Sans"/>
                <a:sym typeface="Open Sans"/>
              </a:rPr>
              <a:t>Double appartenance : polynésienne / française</a:t>
            </a:r>
          </a:p>
          <a:p>
            <a:pPr algn="ctr">
              <a:lnSpc>
                <a:spcPts val="6999"/>
              </a:lnSpc>
              <a:spcBef>
                <a:spcPct val="0"/>
              </a:spcBef>
            </a:pPr>
            <a:r>
              <a:rPr lang="en-US" sz="4999">
                <a:solidFill>
                  <a:srgbClr val="000000"/>
                </a:solidFill>
                <a:latin typeface="Open Sans"/>
                <a:ea typeface="Open Sans"/>
                <a:cs typeface="Open Sans"/>
                <a:sym typeface="Open Sans"/>
              </a:rPr>
              <a:t>Processus d’hybridation (acculturation vs résistance)</a:t>
            </a:r>
          </a:p>
        </p:txBody>
      </p:sp>
      <p:sp>
        <p:nvSpPr>
          <p:cNvPr id="5" name="TextBox 5"/>
          <p:cNvSpPr txBox="1"/>
          <p:nvPr/>
        </p:nvSpPr>
        <p:spPr>
          <a:xfrm>
            <a:off x="847839" y="5781134"/>
            <a:ext cx="8924092" cy="1739901"/>
          </a:xfrm>
          <a:prstGeom prst="rect">
            <a:avLst/>
          </a:prstGeom>
        </p:spPr>
        <p:txBody>
          <a:bodyPr lIns="0" tIns="0" rIns="0" bIns="0" rtlCol="0" anchor="t">
            <a:spAutoFit/>
          </a:bodyPr>
          <a:lstStyle/>
          <a:p>
            <a:pPr algn="l">
              <a:lnSpc>
                <a:spcPts val="6999"/>
              </a:lnSpc>
              <a:spcBef>
                <a:spcPct val="0"/>
              </a:spcBef>
            </a:pPr>
            <a:r>
              <a:rPr lang="en-US" sz="4000" dirty="0">
                <a:solidFill>
                  <a:srgbClr val="000000"/>
                </a:solidFill>
                <a:latin typeface="Open Sans"/>
                <a:ea typeface="Open Sans"/>
                <a:cs typeface="Open Sans"/>
                <a:sym typeface="Open Sans"/>
              </a:rPr>
              <a:t>Damien (2010). Vierge à </a:t>
            </a:r>
            <a:r>
              <a:rPr lang="en-US" sz="4000" dirty="0" err="1">
                <a:solidFill>
                  <a:srgbClr val="000000"/>
                </a:solidFill>
                <a:latin typeface="Open Sans"/>
                <a:ea typeface="Open Sans"/>
                <a:cs typeface="Open Sans"/>
                <a:sym typeface="Open Sans"/>
              </a:rPr>
              <a:t>l’enfant</a:t>
            </a:r>
            <a:r>
              <a:rPr lang="en-US" sz="4000" dirty="0">
                <a:solidFill>
                  <a:srgbClr val="000000"/>
                </a:solidFill>
                <a:latin typeface="Open Sans"/>
                <a:ea typeface="Open Sans"/>
                <a:cs typeface="Open Sans"/>
                <a:sym typeface="Open Sans"/>
              </a:rPr>
              <a:t> </a:t>
            </a:r>
            <a:r>
              <a:rPr lang="en-US" sz="4000" dirty="0" err="1">
                <a:solidFill>
                  <a:srgbClr val="000000"/>
                </a:solidFill>
                <a:latin typeface="Open Sans"/>
                <a:ea typeface="Open Sans"/>
                <a:cs typeface="Open Sans"/>
                <a:sym typeface="Open Sans"/>
              </a:rPr>
              <a:t>en</a:t>
            </a:r>
            <a:r>
              <a:rPr lang="en-US" sz="4000" dirty="0">
                <a:solidFill>
                  <a:srgbClr val="000000"/>
                </a:solidFill>
                <a:latin typeface="Open Sans"/>
                <a:ea typeface="Open Sans"/>
                <a:cs typeface="Open Sans"/>
                <a:sym typeface="Open Sans"/>
              </a:rPr>
              <a:t> acajou [sculpture]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FDD1E"/>
        </a:solidFill>
        <a:effectLst/>
      </p:bgPr>
    </p:bg>
    <p:spTree>
      <p:nvGrpSpPr>
        <p:cNvPr id="1" name=""/>
        <p:cNvGrpSpPr/>
        <p:nvPr/>
      </p:nvGrpSpPr>
      <p:grpSpPr>
        <a:xfrm>
          <a:off x="0" y="0"/>
          <a:ext cx="0" cy="0"/>
          <a:chOff x="0" y="0"/>
          <a:chExt cx="0" cy="0"/>
        </a:xfrm>
      </p:grpSpPr>
      <p:sp>
        <p:nvSpPr>
          <p:cNvPr id="2" name="Freeform 2"/>
          <p:cNvSpPr/>
          <p:nvPr/>
        </p:nvSpPr>
        <p:spPr>
          <a:xfrm>
            <a:off x="11201400" y="4457700"/>
            <a:ext cx="3070916" cy="2945572"/>
          </a:xfrm>
          <a:custGeom>
            <a:avLst/>
            <a:gdLst/>
            <a:ahLst/>
            <a:cxnLst/>
            <a:rect l="l" t="t" r="r" b="b"/>
            <a:pathLst>
              <a:path w="3070916" h="2945572">
                <a:moveTo>
                  <a:pt x="0" y="0"/>
                </a:moveTo>
                <a:lnTo>
                  <a:pt x="3070916" y="0"/>
                </a:lnTo>
                <a:lnTo>
                  <a:pt x="3070916" y="2945572"/>
                </a:lnTo>
                <a:lnTo>
                  <a:pt x="0" y="2945572"/>
                </a:lnTo>
                <a:lnTo>
                  <a:pt x="0" y="0"/>
                </a:lnTo>
                <a:close/>
              </a:path>
            </a:pathLst>
          </a:custGeom>
          <a:blipFill>
            <a:blip r:embed="rId3"/>
            <a:stretch>
              <a:fillRect/>
            </a:stretch>
          </a:blipFill>
        </p:spPr>
        <p:txBody>
          <a:bodyPr/>
          <a:lstStyle/>
          <a:p>
            <a:endParaRPr lang="fr-PF"/>
          </a:p>
        </p:txBody>
      </p:sp>
      <p:sp>
        <p:nvSpPr>
          <p:cNvPr id="3" name="TextBox 3"/>
          <p:cNvSpPr txBox="1"/>
          <p:nvPr/>
        </p:nvSpPr>
        <p:spPr>
          <a:xfrm>
            <a:off x="3651200" y="174624"/>
            <a:ext cx="12350800" cy="854076"/>
          </a:xfrm>
          <a:prstGeom prst="rect">
            <a:avLst/>
          </a:prstGeom>
        </p:spPr>
        <p:txBody>
          <a:bodyPr wrap="square" lIns="0" tIns="0" rIns="0" bIns="0" rtlCol="0" anchor="t">
            <a:spAutoFit/>
          </a:bodyPr>
          <a:lstStyle/>
          <a:p>
            <a:pPr algn="ctr">
              <a:lnSpc>
                <a:spcPts val="6999"/>
              </a:lnSpc>
              <a:spcBef>
                <a:spcPct val="0"/>
              </a:spcBef>
            </a:pPr>
            <a:r>
              <a:rPr lang="en-US" sz="4999" b="1" dirty="0">
                <a:solidFill>
                  <a:srgbClr val="000000"/>
                </a:solidFill>
                <a:latin typeface="Open Sans Bold"/>
                <a:ea typeface="Open Sans Bold"/>
                <a:cs typeface="Open Sans Bold"/>
                <a:sym typeface="Open Sans Bold"/>
              </a:rPr>
              <a:t>5. </a:t>
            </a:r>
            <a:r>
              <a:rPr lang="en-US" sz="4999" b="1" dirty="0" err="1">
                <a:solidFill>
                  <a:srgbClr val="000000"/>
                </a:solidFill>
                <a:latin typeface="Open Sans Bold"/>
                <a:ea typeface="Open Sans Bold"/>
                <a:cs typeface="Open Sans Bold"/>
                <a:sym typeface="Open Sans Bold"/>
              </a:rPr>
              <a:t>Enjeux</a:t>
            </a:r>
            <a:r>
              <a:rPr lang="en-US" sz="4999" b="1" dirty="0">
                <a:solidFill>
                  <a:srgbClr val="000000"/>
                </a:solidFill>
                <a:latin typeface="Open Sans Bold"/>
                <a:ea typeface="Open Sans Bold"/>
                <a:cs typeface="Open Sans Bold"/>
                <a:sym typeface="Open Sans Bold"/>
              </a:rPr>
              <a:t> </a:t>
            </a:r>
            <a:r>
              <a:rPr lang="en-US" sz="4999" b="1" dirty="0" err="1">
                <a:solidFill>
                  <a:srgbClr val="000000"/>
                </a:solidFill>
                <a:latin typeface="Open Sans Bold"/>
                <a:ea typeface="Open Sans Bold"/>
                <a:cs typeface="Open Sans Bold"/>
                <a:sym typeface="Open Sans Bold"/>
              </a:rPr>
              <a:t>éducatifs</a:t>
            </a:r>
            <a:r>
              <a:rPr lang="en-US" sz="4999" b="1" dirty="0">
                <a:solidFill>
                  <a:srgbClr val="000000"/>
                </a:solidFill>
                <a:latin typeface="Open Sans Bold"/>
                <a:ea typeface="Open Sans Bold"/>
                <a:cs typeface="Open Sans Bold"/>
                <a:sym typeface="Open Sans Bold"/>
              </a:rPr>
              <a:t> et </a:t>
            </a:r>
            <a:r>
              <a:rPr lang="en-US" sz="4999" b="1" dirty="0" err="1">
                <a:solidFill>
                  <a:srgbClr val="000000"/>
                </a:solidFill>
                <a:latin typeface="Open Sans Bold"/>
                <a:ea typeface="Open Sans Bold"/>
                <a:cs typeface="Open Sans Bold"/>
                <a:sym typeface="Open Sans Bold"/>
              </a:rPr>
              <a:t>linguistiques</a:t>
            </a:r>
            <a:endParaRPr lang="en-US" sz="4999" b="1" dirty="0">
              <a:solidFill>
                <a:srgbClr val="000000"/>
              </a:solidFill>
              <a:latin typeface="Open Sans Bold"/>
              <a:ea typeface="Open Sans Bold"/>
              <a:cs typeface="Open Sans Bold"/>
              <a:sym typeface="Open Sans Bold"/>
            </a:endParaRPr>
          </a:p>
        </p:txBody>
      </p:sp>
      <p:sp>
        <p:nvSpPr>
          <p:cNvPr id="4" name="TextBox 4"/>
          <p:cNvSpPr txBox="1"/>
          <p:nvPr/>
        </p:nvSpPr>
        <p:spPr>
          <a:xfrm>
            <a:off x="5561558" y="1243126"/>
            <a:ext cx="8530084" cy="854076"/>
          </a:xfrm>
          <a:prstGeom prst="rect">
            <a:avLst/>
          </a:prstGeom>
        </p:spPr>
        <p:txBody>
          <a:bodyPr lIns="0" tIns="0" rIns="0" bIns="0" rtlCol="0" anchor="t">
            <a:spAutoFit/>
          </a:bodyPr>
          <a:lstStyle/>
          <a:p>
            <a:pPr algn="ctr">
              <a:lnSpc>
                <a:spcPts val="6999"/>
              </a:lnSpc>
              <a:spcBef>
                <a:spcPct val="0"/>
              </a:spcBef>
            </a:pPr>
            <a:r>
              <a:rPr lang="en-US" sz="4999" dirty="0">
                <a:solidFill>
                  <a:srgbClr val="000000"/>
                </a:solidFill>
                <a:latin typeface="Open Sans"/>
                <a:ea typeface="Open Sans"/>
                <a:cs typeface="Open Sans"/>
                <a:sym typeface="Open Sans"/>
              </a:rPr>
              <a:t>École </a:t>
            </a:r>
            <a:r>
              <a:rPr lang="en-US" sz="4999" dirty="0" err="1">
                <a:solidFill>
                  <a:srgbClr val="000000"/>
                </a:solidFill>
                <a:latin typeface="Open Sans"/>
                <a:ea typeface="Open Sans"/>
                <a:cs typeface="Open Sans"/>
                <a:sym typeface="Open Sans"/>
              </a:rPr>
              <a:t>en</a:t>
            </a:r>
            <a:r>
              <a:rPr lang="en-US" sz="4999" dirty="0">
                <a:solidFill>
                  <a:srgbClr val="000000"/>
                </a:solidFill>
                <a:latin typeface="Open Sans"/>
                <a:ea typeface="Open Sans"/>
                <a:cs typeface="Open Sans"/>
                <a:sym typeface="Open Sans"/>
              </a:rPr>
              <a:t> </a:t>
            </a:r>
            <a:r>
              <a:rPr lang="en-US" sz="4999" dirty="0" err="1">
                <a:solidFill>
                  <a:srgbClr val="000000"/>
                </a:solidFill>
                <a:latin typeface="Open Sans"/>
                <a:ea typeface="Open Sans"/>
                <a:cs typeface="Open Sans"/>
                <a:sym typeface="Open Sans"/>
              </a:rPr>
              <a:t>contexte</a:t>
            </a:r>
            <a:r>
              <a:rPr lang="en-US" sz="4999" dirty="0">
                <a:solidFill>
                  <a:srgbClr val="000000"/>
                </a:solidFill>
                <a:latin typeface="Open Sans"/>
                <a:ea typeface="Open Sans"/>
                <a:cs typeface="Open Sans"/>
                <a:sym typeface="Open Sans"/>
              </a:rPr>
              <a:t> </a:t>
            </a:r>
            <a:r>
              <a:rPr lang="en-US" sz="4999" dirty="0" err="1">
                <a:solidFill>
                  <a:srgbClr val="000000"/>
                </a:solidFill>
                <a:latin typeface="Open Sans"/>
                <a:ea typeface="Open Sans"/>
                <a:cs typeface="Open Sans"/>
                <a:sym typeface="Open Sans"/>
              </a:rPr>
              <a:t>plurilingue</a:t>
            </a:r>
            <a:endParaRPr lang="en-US" sz="4999" dirty="0">
              <a:solidFill>
                <a:srgbClr val="000000"/>
              </a:solidFill>
              <a:latin typeface="Open Sans"/>
              <a:ea typeface="Open Sans"/>
              <a:cs typeface="Open Sans"/>
              <a:sym typeface="Open Sans"/>
            </a:endParaRPr>
          </a:p>
        </p:txBody>
      </p:sp>
      <p:pic>
        <p:nvPicPr>
          <p:cNvPr id="6" name="Image 5">
            <a:extLst>
              <a:ext uri="{FF2B5EF4-FFF2-40B4-BE49-F238E27FC236}">
                <a16:creationId xmlns:a16="http://schemas.microsoft.com/office/drawing/2014/main" id="{5F857AAE-6434-F1D0-7256-4A0BD9F24E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784" y="2311628"/>
            <a:ext cx="7581900" cy="75819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FDD1E"/>
        </a:solidFill>
        <a:effectLst/>
      </p:bgPr>
    </p:bg>
    <p:spTree>
      <p:nvGrpSpPr>
        <p:cNvPr id="1" name=""/>
        <p:cNvGrpSpPr/>
        <p:nvPr/>
      </p:nvGrpSpPr>
      <p:grpSpPr>
        <a:xfrm>
          <a:off x="0" y="0"/>
          <a:ext cx="0" cy="0"/>
          <a:chOff x="0" y="0"/>
          <a:chExt cx="0" cy="0"/>
        </a:xfrm>
      </p:grpSpPr>
      <p:sp>
        <p:nvSpPr>
          <p:cNvPr id="2" name="TextBox 2"/>
          <p:cNvSpPr txBox="1"/>
          <p:nvPr/>
        </p:nvSpPr>
        <p:spPr>
          <a:xfrm>
            <a:off x="718319" y="554037"/>
            <a:ext cx="16851362" cy="854076"/>
          </a:xfrm>
          <a:prstGeom prst="rect">
            <a:avLst/>
          </a:prstGeom>
        </p:spPr>
        <p:txBody>
          <a:bodyPr lIns="0" tIns="0" rIns="0" bIns="0" rtlCol="0" anchor="t">
            <a:spAutoFit/>
          </a:bodyPr>
          <a:lstStyle/>
          <a:p>
            <a:pPr algn="ctr">
              <a:lnSpc>
                <a:spcPts val="6999"/>
              </a:lnSpc>
              <a:spcBef>
                <a:spcPct val="0"/>
              </a:spcBef>
            </a:pPr>
            <a:r>
              <a:rPr lang="en-US" sz="4999" b="1" dirty="0">
                <a:solidFill>
                  <a:srgbClr val="000000"/>
                </a:solidFill>
                <a:latin typeface="Open Sans Bold"/>
                <a:ea typeface="Open Sans Bold"/>
                <a:cs typeface="Open Sans Bold"/>
                <a:sym typeface="Open Sans Bold"/>
              </a:rPr>
              <a:t>Un </a:t>
            </a:r>
            <a:r>
              <a:rPr lang="en-US" sz="4999" b="1" dirty="0" err="1">
                <a:solidFill>
                  <a:srgbClr val="000000"/>
                </a:solidFill>
                <a:latin typeface="Open Sans Bold"/>
                <a:ea typeface="Open Sans Bold"/>
                <a:cs typeface="Open Sans Bold"/>
                <a:sym typeface="Open Sans Bold"/>
              </a:rPr>
              <a:t>système</a:t>
            </a:r>
            <a:r>
              <a:rPr lang="en-US" sz="4999" b="1" dirty="0">
                <a:solidFill>
                  <a:srgbClr val="000000"/>
                </a:solidFill>
                <a:latin typeface="Open Sans Bold"/>
                <a:ea typeface="Open Sans Bold"/>
                <a:cs typeface="Open Sans Bold"/>
                <a:sym typeface="Open Sans Bold"/>
              </a:rPr>
              <a:t> </a:t>
            </a:r>
            <a:r>
              <a:rPr lang="en-US" sz="4999" b="1" dirty="0" err="1">
                <a:solidFill>
                  <a:srgbClr val="000000"/>
                </a:solidFill>
                <a:latin typeface="Open Sans Bold"/>
                <a:ea typeface="Open Sans Bold"/>
                <a:cs typeface="Open Sans Bold"/>
                <a:sym typeface="Open Sans Bold"/>
              </a:rPr>
              <a:t>éducatif</a:t>
            </a:r>
            <a:r>
              <a:rPr lang="en-US" sz="4999" b="1" dirty="0">
                <a:solidFill>
                  <a:srgbClr val="000000"/>
                </a:solidFill>
                <a:latin typeface="Open Sans Bold"/>
                <a:ea typeface="Open Sans Bold"/>
                <a:cs typeface="Open Sans Bold"/>
                <a:sym typeface="Open Sans Bold"/>
              </a:rPr>
              <a:t> avec des </a:t>
            </a:r>
            <a:r>
              <a:rPr lang="en-US" sz="4999" b="1" dirty="0" err="1">
                <a:solidFill>
                  <a:srgbClr val="000000"/>
                </a:solidFill>
                <a:latin typeface="Open Sans Bold"/>
                <a:ea typeface="Open Sans Bold"/>
                <a:cs typeface="Open Sans Bold"/>
                <a:sym typeface="Open Sans Bold"/>
              </a:rPr>
              <a:t>résultats</a:t>
            </a:r>
            <a:r>
              <a:rPr lang="en-US" sz="4999" b="1" dirty="0">
                <a:solidFill>
                  <a:srgbClr val="000000"/>
                </a:solidFill>
                <a:latin typeface="Open Sans Bold"/>
                <a:ea typeface="Open Sans Bold"/>
                <a:cs typeface="Open Sans Bold"/>
                <a:sym typeface="Open Sans Bold"/>
              </a:rPr>
              <a:t> </a:t>
            </a:r>
            <a:r>
              <a:rPr lang="en-US" sz="4999" b="1" dirty="0" err="1">
                <a:solidFill>
                  <a:srgbClr val="000000"/>
                </a:solidFill>
                <a:latin typeface="Open Sans Bold"/>
                <a:ea typeface="Open Sans Bold"/>
                <a:cs typeface="Open Sans Bold"/>
                <a:sym typeface="Open Sans Bold"/>
              </a:rPr>
              <a:t>préoccupants</a:t>
            </a:r>
            <a:endParaRPr lang="en-US" sz="4999" b="1" dirty="0">
              <a:solidFill>
                <a:srgbClr val="000000"/>
              </a:solidFill>
              <a:latin typeface="Open Sans Bold"/>
              <a:ea typeface="Open Sans Bold"/>
              <a:cs typeface="Open Sans Bold"/>
              <a:sym typeface="Open Sans Bold"/>
            </a:endParaRPr>
          </a:p>
        </p:txBody>
      </p:sp>
      <p:sp>
        <p:nvSpPr>
          <p:cNvPr id="3" name="TextBox 3"/>
          <p:cNvSpPr txBox="1"/>
          <p:nvPr/>
        </p:nvSpPr>
        <p:spPr>
          <a:xfrm>
            <a:off x="968542" y="3467100"/>
            <a:ext cx="16350916" cy="4940304"/>
          </a:xfrm>
          <a:prstGeom prst="rect">
            <a:avLst/>
          </a:prstGeom>
        </p:spPr>
        <p:txBody>
          <a:bodyPr wrap="square" lIns="0" tIns="0" rIns="0" bIns="0" rtlCol="0" anchor="t">
            <a:spAutoFit/>
          </a:bodyPr>
          <a:lstStyle/>
          <a:p>
            <a:pPr marL="1079491" lvl="1" indent="-539745" algn="l">
              <a:lnSpc>
                <a:spcPts val="9999"/>
              </a:lnSpc>
              <a:buFont typeface="Arial"/>
              <a:buChar char="•"/>
            </a:pPr>
            <a:r>
              <a:rPr lang="en-US" sz="4999" dirty="0" err="1">
                <a:solidFill>
                  <a:srgbClr val="000000"/>
                </a:solidFill>
                <a:latin typeface="Open Sans"/>
                <a:ea typeface="Open Sans"/>
                <a:cs typeface="Open Sans"/>
                <a:sym typeface="Open Sans"/>
              </a:rPr>
              <a:t>Pourcentages</a:t>
            </a:r>
            <a:r>
              <a:rPr lang="en-US" sz="4999" dirty="0">
                <a:solidFill>
                  <a:srgbClr val="000000"/>
                </a:solidFill>
                <a:latin typeface="Open Sans"/>
                <a:ea typeface="Open Sans"/>
                <a:cs typeface="Open Sans"/>
                <a:sym typeface="Open Sans"/>
              </a:rPr>
              <a:t> de </a:t>
            </a:r>
            <a:r>
              <a:rPr lang="en-US" sz="4999" dirty="0" err="1">
                <a:solidFill>
                  <a:srgbClr val="000000"/>
                </a:solidFill>
                <a:latin typeface="Open Sans"/>
                <a:ea typeface="Open Sans"/>
                <a:cs typeface="Open Sans"/>
                <a:sym typeface="Open Sans"/>
              </a:rPr>
              <a:t>réussite</a:t>
            </a:r>
            <a:r>
              <a:rPr lang="en-US" sz="4999" dirty="0">
                <a:solidFill>
                  <a:srgbClr val="000000"/>
                </a:solidFill>
                <a:latin typeface="Open Sans"/>
                <a:ea typeface="Open Sans"/>
                <a:cs typeface="Open Sans"/>
                <a:sym typeface="Open Sans"/>
              </a:rPr>
              <a:t> aux </a:t>
            </a:r>
            <a:r>
              <a:rPr lang="en-US" sz="4999" dirty="0" err="1">
                <a:solidFill>
                  <a:srgbClr val="000000"/>
                </a:solidFill>
                <a:latin typeface="Open Sans"/>
                <a:ea typeface="Open Sans"/>
                <a:cs typeface="Open Sans"/>
                <a:sym typeface="Open Sans"/>
              </a:rPr>
              <a:t>évaluations</a:t>
            </a:r>
            <a:r>
              <a:rPr lang="en-US" sz="4999" dirty="0">
                <a:solidFill>
                  <a:srgbClr val="000000"/>
                </a:solidFill>
                <a:latin typeface="Open Sans"/>
                <a:ea typeface="Open Sans"/>
                <a:cs typeface="Open Sans"/>
                <a:sym typeface="Open Sans"/>
              </a:rPr>
              <a:t> </a:t>
            </a:r>
            <a:r>
              <a:rPr lang="en-US" sz="4999" dirty="0" err="1">
                <a:solidFill>
                  <a:srgbClr val="000000"/>
                </a:solidFill>
                <a:latin typeface="Open Sans"/>
                <a:ea typeface="Open Sans"/>
                <a:cs typeface="Open Sans"/>
                <a:sym typeface="Open Sans"/>
              </a:rPr>
              <a:t>inférieurs</a:t>
            </a:r>
            <a:r>
              <a:rPr lang="en-US" sz="4999" dirty="0">
                <a:solidFill>
                  <a:srgbClr val="000000"/>
                </a:solidFill>
                <a:latin typeface="Open Sans"/>
                <a:ea typeface="Open Sans"/>
                <a:cs typeface="Open Sans"/>
                <a:sym typeface="Open Sans"/>
              </a:rPr>
              <a:t> à la </a:t>
            </a:r>
            <a:r>
              <a:rPr lang="en-US" sz="4999" dirty="0" err="1">
                <a:solidFill>
                  <a:srgbClr val="000000"/>
                </a:solidFill>
                <a:latin typeface="Open Sans"/>
                <a:ea typeface="Open Sans"/>
                <a:cs typeface="Open Sans"/>
                <a:sym typeface="Open Sans"/>
              </a:rPr>
              <a:t>métropole</a:t>
            </a:r>
            <a:r>
              <a:rPr lang="en-US" sz="4999" dirty="0">
                <a:solidFill>
                  <a:srgbClr val="000000"/>
                </a:solidFill>
                <a:latin typeface="Open Sans"/>
                <a:ea typeface="Open Sans"/>
                <a:cs typeface="Open Sans"/>
                <a:sym typeface="Open Sans"/>
              </a:rPr>
              <a:t>. </a:t>
            </a:r>
          </a:p>
          <a:p>
            <a:pPr marL="1079491" lvl="1" indent="-539745" algn="l">
              <a:lnSpc>
                <a:spcPts val="9999"/>
              </a:lnSpc>
              <a:buFont typeface="Arial"/>
              <a:buChar char="•"/>
            </a:pPr>
            <a:r>
              <a:rPr lang="en-US" sz="4999" dirty="0" err="1">
                <a:solidFill>
                  <a:srgbClr val="000000"/>
                </a:solidFill>
                <a:latin typeface="Open Sans"/>
                <a:ea typeface="Open Sans"/>
                <a:cs typeface="Open Sans"/>
                <a:sym typeface="Open Sans"/>
              </a:rPr>
              <a:t>Taux</a:t>
            </a:r>
            <a:r>
              <a:rPr lang="en-US" sz="4999" dirty="0">
                <a:solidFill>
                  <a:srgbClr val="000000"/>
                </a:solidFill>
                <a:latin typeface="Open Sans"/>
                <a:ea typeface="Open Sans"/>
                <a:cs typeface="Open Sans"/>
                <a:sym typeface="Open Sans"/>
              </a:rPr>
              <a:t> de </a:t>
            </a:r>
            <a:r>
              <a:rPr lang="en-US" sz="4999" dirty="0" err="1">
                <a:solidFill>
                  <a:srgbClr val="000000"/>
                </a:solidFill>
                <a:latin typeface="Open Sans"/>
                <a:ea typeface="Open Sans"/>
                <a:cs typeface="Open Sans"/>
                <a:sym typeface="Open Sans"/>
              </a:rPr>
              <a:t>décrochage</a:t>
            </a:r>
            <a:r>
              <a:rPr lang="en-US" sz="4999" dirty="0">
                <a:solidFill>
                  <a:srgbClr val="000000"/>
                </a:solidFill>
                <a:latin typeface="Open Sans"/>
                <a:ea typeface="Open Sans"/>
                <a:cs typeface="Open Sans"/>
                <a:sym typeface="Open Sans"/>
              </a:rPr>
              <a:t> </a:t>
            </a:r>
            <a:r>
              <a:rPr lang="en-US" sz="4999" dirty="0" err="1">
                <a:solidFill>
                  <a:srgbClr val="000000"/>
                </a:solidFill>
                <a:latin typeface="Open Sans"/>
                <a:ea typeface="Open Sans"/>
                <a:cs typeface="Open Sans"/>
                <a:sym typeface="Open Sans"/>
              </a:rPr>
              <a:t>scolaire</a:t>
            </a:r>
            <a:r>
              <a:rPr lang="en-US" sz="4999" dirty="0">
                <a:solidFill>
                  <a:srgbClr val="000000"/>
                </a:solidFill>
                <a:latin typeface="Open Sans"/>
                <a:ea typeface="Open Sans"/>
                <a:cs typeface="Open Sans"/>
                <a:sym typeface="Open Sans"/>
              </a:rPr>
              <a:t> et </a:t>
            </a:r>
            <a:r>
              <a:rPr lang="en-US" sz="4999" dirty="0" err="1">
                <a:solidFill>
                  <a:srgbClr val="000000"/>
                </a:solidFill>
                <a:latin typeface="Open Sans"/>
                <a:ea typeface="Open Sans"/>
                <a:cs typeface="Open Sans"/>
                <a:sym typeface="Open Sans"/>
              </a:rPr>
              <a:t>d’illettrisme</a:t>
            </a:r>
            <a:r>
              <a:rPr lang="en-US" sz="4999" dirty="0">
                <a:solidFill>
                  <a:srgbClr val="000000"/>
                </a:solidFill>
                <a:latin typeface="Open Sans"/>
                <a:ea typeface="Open Sans"/>
                <a:cs typeface="Open Sans"/>
                <a:sym typeface="Open Sans"/>
              </a:rPr>
              <a:t> </a:t>
            </a:r>
            <a:r>
              <a:rPr lang="en-US" sz="4999" dirty="0" err="1">
                <a:solidFill>
                  <a:srgbClr val="000000"/>
                </a:solidFill>
                <a:latin typeface="Open Sans"/>
                <a:ea typeface="Open Sans"/>
                <a:cs typeface="Open Sans"/>
                <a:sym typeface="Open Sans"/>
              </a:rPr>
              <a:t>importants</a:t>
            </a:r>
            <a:r>
              <a:rPr lang="en-US" sz="4999" dirty="0">
                <a:solidFill>
                  <a:srgbClr val="000000"/>
                </a:solidFill>
                <a:latin typeface="Open Sans"/>
                <a:ea typeface="Open Sans"/>
                <a:cs typeface="Open Sans"/>
                <a:sym typeface="Open Sans"/>
              </a:rPr>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FDD1E"/>
        </a:solidFill>
        <a:effectLst/>
      </p:bgPr>
    </p:bg>
    <p:spTree>
      <p:nvGrpSpPr>
        <p:cNvPr id="1" name=""/>
        <p:cNvGrpSpPr/>
        <p:nvPr/>
      </p:nvGrpSpPr>
      <p:grpSpPr>
        <a:xfrm>
          <a:off x="0" y="0"/>
          <a:ext cx="0" cy="0"/>
          <a:chOff x="0" y="0"/>
          <a:chExt cx="0" cy="0"/>
        </a:xfrm>
      </p:grpSpPr>
      <p:sp>
        <p:nvSpPr>
          <p:cNvPr id="2" name="Freeform 2"/>
          <p:cNvSpPr/>
          <p:nvPr/>
        </p:nvSpPr>
        <p:spPr>
          <a:xfrm>
            <a:off x="14994011" y="411990"/>
            <a:ext cx="2265289" cy="3207489"/>
          </a:xfrm>
          <a:custGeom>
            <a:avLst/>
            <a:gdLst/>
            <a:ahLst/>
            <a:cxnLst/>
            <a:rect l="l" t="t" r="r" b="b"/>
            <a:pathLst>
              <a:path w="2265289" h="3207489">
                <a:moveTo>
                  <a:pt x="0" y="0"/>
                </a:moveTo>
                <a:lnTo>
                  <a:pt x="2265289" y="0"/>
                </a:lnTo>
                <a:lnTo>
                  <a:pt x="2265289" y="3207490"/>
                </a:lnTo>
                <a:lnTo>
                  <a:pt x="0" y="3207490"/>
                </a:lnTo>
                <a:lnTo>
                  <a:pt x="0" y="0"/>
                </a:lnTo>
                <a:close/>
              </a:path>
            </a:pathLst>
          </a:custGeom>
          <a:blipFill>
            <a:blip r:embed="rId3"/>
            <a:stretch>
              <a:fillRect/>
            </a:stretch>
          </a:blipFill>
          <a:ln w="19050" cap="sq">
            <a:solidFill>
              <a:srgbClr val="000000"/>
            </a:solidFill>
            <a:prstDash val="solid"/>
            <a:miter/>
          </a:ln>
        </p:spPr>
        <p:txBody>
          <a:bodyPr/>
          <a:lstStyle/>
          <a:p>
            <a:endParaRPr lang="fr-PF"/>
          </a:p>
        </p:txBody>
      </p:sp>
      <p:sp>
        <p:nvSpPr>
          <p:cNvPr id="3" name="TextBox 3"/>
          <p:cNvSpPr txBox="1"/>
          <p:nvPr/>
        </p:nvSpPr>
        <p:spPr>
          <a:xfrm>
            <a:off x="731036" y="2400300"/>
            <a:ext cx="15635271" cy="4780280"/>
          </a:xfrm>
          <a:prstGeom prst="rect">
            <a:avLst/>
          </a:prstGeom>
        </p:spPr>
        <p:txBody>
          <a:bodyPr lIns="0" tIns="0" rIns="0" bIns="0" rtlCol="0" anchor="t">
            <a:spAutoFit/>
          </a:bodyPr>
          <a:lstStyle/>
          <a:p>
            <a:pPr algn="just">
              <a:lnSpc>
                <a:spcPts val="6400"/>
              </a:lnSpc>
            </a:pPr>
            <a:r>
              <a:rPr lang="en-US" sz="3200" b="1" dirty="0">
                <a:solidFill>
                  <a:srgbClr val="1E1E49"/>
                </a:solidFill>
                <a:latin typeface="Open Sans Bold"/>
                <a:ea typeface="Open Sans Bold"/>
                <a:cs typeface="Open Sans Bold"/>
                <a:sym typeface="Open Sans Bold"/>
              </a:rPr>
              <a:t>Pratique philosophique </a:t>
            </a:r>
            <a:r>
              <a:rPr lang="en-US" sz="3200" b="1" dirty="0" err="1">
                <a:solidFill>
                  <a:srgbClr val="1E1E49"/>
                </a:solidFill>
                <a:latin typeface="Open Sans Bold"/>
                <a:ea typeface="Open Sans Bold"/>
                <a:cs typeface="Open Sans Bold"/>
                <a:sym typeface="Open Sans Bold"/>
              </a:rPr>
              <a:t>contextualisée</a:t>
            </a:r>
            <a:endParaRPr lang="en-US" sz="3200" b="1" dirty="0">
              <a:solidFill>
                <a:srgbClr val="1E1E49"/>
              </a:solidFill>
              <a:latin typeface="Open Sans Bold"/>
              <a:ea typeface="Open Sans Bold"/>
              <a:cs typeface="Open Sans Bold"/>
              <a:sym typeface="Open Sans Bold"/>
            </a:endParaRPr>
          </a:p>
          <a:p>
            <a:pPr marL="690881" lvl="1" indent="-345440" algn="just">
              <a:lnSpc>
                <a:spcPts val="6400"/>
              </a:lnSpc>
              <a:buFont typeface="Arial"/>
              <a:buChar char="•"/>
            </a:pPr>
            <a:r>
              <a:rPr lang="en-US" sz="3200" dirty="0">
                <a:solidFill>
                  <a:srgbClr val="1E1E49"/>
                </a:solidFill>
                <a:latin typeface="Open Sans"/>
                <a:ea typeface="Open Sans"/>
                <a:cs typeface="Open Sans"/>
                <a:sym typeface="Open Sans"/>
              </a:rPr>
              <a:t>Supports de </a:t>
            </a:r>
            <a:r>
              <a:rPr lang="en-US" sz="3200" dirty="0" err="1">
                <a:solidFill>
                  <a:srgbClr val="1E1E49"/>
                </a:solidFill>
                <a:latin typeface="Open Sans"/>
                <a:ea typeface="Open Sans"/>
                <a:cs typeface="Open Sans"/>
                <a:sym typeface="Open Sans"/>
              </a:rPr>
              <a:t>médiation</a:t>
            </a:r>
            <a:r>
              <a:rPr lang="en-US" sz="3200" dirty="0">
                <a:solidFill>
                  <a:srgbClr val="1E1E49"/>
                </a:solidFill>
                <a:latin typeface="Open Sans"/>
                <a:ea typeface="Open Sans"/>
                <a:cs typeface="Open Sans"/>
                <a:sym typeface="Open Sans"/>
              </a:rPr>
              <a:t> </a:t>
            </a:r>
            <a:r>
              <a:rPr lang="en-US" sz="3200" dirty="0" err="1">
                <a:solidFill>
                  <a:srgbClr val="1E1E49"/>
                </a:solidFill>
                <a:latin typeface="Open Sans"/>
                <a:ea typeface="Open Sans"/>
                <a:cs typeface="Open Sans"/>
                <a:sym typeface="Open Sans"/>
              </a:rPr>
              <a:t>culturelle</a:t>
            </a:r>
            <a:r>
              <a:rPr lang="en-US" sz="3200" dirty="0">
                <a:solidFill>
                  <a:srgbClr val="1E1E49"/>
                </a:solidFill>
                <a:latin typeface="Open Sans"/>
                <a:ea typeface="Open Sans"/>
                <a:cs typeface="Open Sans"/>
                <a:sym typeface="Open Sans"/>
              </a:rPr>
              <a:t> </a:t>
            </a:r>
            <a:r>
              <a:rPr lang="en-US" sz="3200" dirty="0" err="1">
                <a:solidFill>
                  <a:srgbClr val="1E1E49"/>
                </a:solidFill>
                <a:latin typeface="Open Sans"/>
                <a:ea typeface="Open Sans"/>
                <a:cs typeface="Open Sans"/>
                <a:sym typeface="Open Sans"/>
              </a:rPr>
              <a:t>endogènes</a:t>
            </a:r>
            <a:r>
              <a:rPr lang="en-US" sz="3200" dirty="0">
                <a:solidFill>
                  <a:srgbClr val="1E1E49"/>
                </a:solidFill>
                <a:latin typeface="Open Sans"/>
                <a:ea typeface="Open Sans"/>
                <a:cs typeface="Open Sans"/>
                <a:sym typeface="Open Sans"/>
              </a:rPr>
              <a:t> : </a:t>
            </a:r>
            <a:r>
              <a:rPr lang="en-US" sz="3200" dirty="0" err="1">
                <a:solidFill>
                  <a:srgbClr val="1E1E49"/>
                </a:solidFill>
                <a:latin typeface="Open Sans"/>
                <a:ea typeface="Open Sans"/>
                <a:cs typeface="Open Sans"/>
                <a:sym typeface="Open Sans"/>
              </a:rPr>
              <a:t>littérature</a:t>
            </a:r>
            <a:r>
              <a:rPr lang="en-US" sz="3200" dirty="0">
                <a:solidFill>
                  <a:srgbClr val="1E1E49"/>
                </a:solidFill>
                <a:latin typeface="Open Sans"/>
                <a:ea typeface="Open Sans"/>
                <a:cs typeface="Open Sans"/>
                <a:sym typeface="Open Sans"/>
              </a:rPr>
              <a:t> de jeunesse </a:t>
            </a:r>
            <a:r>
              <a:rPr lang="en-US" sz="3200" dirty="0" err="1">
                <a:solidFill>
                  <a:srgbClr val="1E1E49"/>
                </a:solidFill>
                <a:latin typeface="Open Sans"/>
                <a:ea typeface="Open Sans"/>
                <a:cs typeface="Open Sans"/>
                <a:sym typeface="Open Sans"/>
              </a:rPr>
              <a:t>polynésienne</a:t>
            </a:r>
            <a:r>
              <a:rPr lang="en-US" sz="3200" dirty="0">
                <a:solidFill>
                  <a:srgbClr val="1E1E49"/>
                </a:solidFill>
                <a:latin typeface="Open Sans"/>
                <a:ea typeface="Open Sans"/>
                <a:cs typeface="Open Sans"/>
                <a:sym typeface="Open Sans"/>
              </a:rPr>
              <a:t> ; chanson </a:t>
            </a:r>
            <a:r>
              <a:rPr lang="en-US" sz="3200" dirty="0" err="1">
                <a:solidFill>
                  <a:srgbClr val="1E1E49"/>
                </a:solidFill>
                <a:latin typeface="Open Sans"/>
                <a:ea typeface="Open Sans"/>
                <a:cs typeface="Open Sans"/>
                <a:sym typeface="Open Sans"/>
              </a:rPr>
              <a:t>en</a:t>
            </a:r>
            <a:r>
              <a:rPr lang="en-US" sz="3200" dirty="0">
                <a:solidFill>
                  <a:srgbClr val="1E1E49"/>
                </a:solidFill>
                <a:latin typeface="Open Sans"/>
                <a:ea typeface="Open Sans"/>
                <a:cs typeface="Open Sans"/>
                <a:sym typeface="Open Sans"/>
              </a:rPr>
              <a:t> </a:t>
            </a:r>
            <a:r>
              <a:rPr lang="en-US" sz="3200" dirty="0" err="1">
                <a:solidFill>
                  <a:srgbClr val="1E1E49"/>
                </a:solidFill>
                <a:latin typeface="Open Sans"/>
                <a:ea typeface="Open Sans"/>
                <a:cs typeface="Open Sans"/>
                <a:sym typeface="Open Sans"/>
              </a:rPr>
              <a:t>tahitien</a:t>
            </a:r>
            <a:r>
              <a:rPr lang="en-US" sz="3200" dirty="0">
                <a:solidFill>
                  <a:srgbClr val="1E1E49"/>
                </a:solidFill>
                <a:latin typeface="Open Sans"/>
                <a:ea typeface="Open Sans"/>
                <a:cs typeface="Open Sans"/>
                <a:sym typeface="Open Sans"/>
              </a:rPr>
              <a:t>, </a:t>
            </a:r>
            <a:r>
              <a:rPr lang="en-US" sz="3200" dirty="0" err="1">
                <a:solidFill>
                  <a:srgbClr val="1E1E49"/>
                </a:solidFill>
                <a:latin typeface="Open Sans"/>
                <a:ea typeface="Open Sans"/>
                <a:cs typeface="Open Sans"/>
                <a:sym typeface="Open Sans"/>
              </a:rPr>
              <a:t>poésie</a:t>
            </a:r>
            <a:r>
              <a:rPr lang="en-US" sz="3200" dirty="0">
                <a:solidFill>
                  <a:srgbClr val="1E1E49"/>
                </a:solidFill>
                <a:latin typeface="Open Sans"/>
                <a:ea typeface="Open Sans"/>
                <a:cs typeface="Open Sans"/>
                <a:sym typeface="Open Sans"/>
              </a:rPr>
              <a:t> </a:t>
            </a:r>
            <a:r>
              <a:rPr lang="en-US" sz="3200" dirty="0" err="1">
                <a:solidFill>
                  <a:srgbClr val="1E1E49"/>
                </a:solidFill>
                <a:latin typeface="Open Sans"/>
                <a:ea typeface="Open Sans"/>
                <a:cs typeface="Open Sans"/>
                <a:sym typeface="Open Sans"/>
              </a:rPr>
              <a:t>polynésienne</a:t>
            </a:r>
            <a:r>
              <a:rPr lang="en-US" sz="3200" dirty="0">
                <a:solidFill>
                  <a:srgbClr val="1E1E49"/>
                </a:solidFill>
                <a:latin typeface="Open Sans"/>
                <a:ea typeface="Open Sans"/>
                <a:cs typeface="Open Sans"/>
                <a:sym typeface="Open Sans"/>
              </a:rPr>
              <a:t>...</a:t>
            </a:r>
          </a:p>
          <a:p>
            <a:pPr marL="690881" lvl="1" indent="-345440" algn="just">
              <a:lnSpc>
                <a:spcPts val="6400"/>
              </a:lnSpc>
              <a:buFont typeface="Arial"/>
              <a:buChar char="•"/>
            </a:pPr>
            <a:r>
              <a:rPr lang="en-US" sz="3200" dirty="0">
                <a:solidFill>
                  <a:srgbClr val="1E1E49"/>
                </a:solidFill>
                <a:latin typeface="Open Sans"/>
                <a:ea typeface="Open Sans"/>
                <a:cs typeface="Open Sans"/>
                <a:sym typeface="Open Sans"/>
              </a:rPr>
              <a:t>Implication </a:t>
            </a:r>
            <a:r>
              <a:rPr lang="en-US" sz="3200" dirty="0" err="1">
                <a:solidFill>
                  <a:srgbClr val="1E1E49"/>
                </a:solidFill>
                <a:latin typeface="Open Sans"/>
                <a:ea typeface="Open Sans"/>
                <a:cs typeface="Open Sans"/>
                <a:sym typeface="Open Sans"/>
              </a:rPr>
              <a:t>parentale</a:t>
            </a:r>
            <a:r>
              <a:rPr lang="en-US" sz="3200" dirty="0">
                <a:solidFill>
                  <a:srgbClr val="1E1E49"/>
                </a:solidFill>
                <a:latin typeface="Open Sans"/>
                <a:ea typeface="Open Sans"/>
                <a:cs typeface="Open Sans"/>
                <a:sym typeface="Open Sans"/>
              </a:rPr>
              <a:t> : lecture </a:t>
            </a:r>
            <a:r>
              <a:rPr lang="en-US" sz="3200" dirty="0" err="1">
                <a:solidFill>
                  <a:srgbClr val="1E1E49"/>
                </a:solidFill>
                <a:latin typeface="Open Sans"/>
                <a:ea typeface="Open Sans"/>
                <a:cs typeface="Open Sans"/>
                <a:sym typeface="Open Sans"/>
              </a:rPr>
              <a:t>partagée</a:t>
            </a:r>
            <a:r>
              <a:rPr lang="en-US" sz="3200" dirty="0">
                <a:solidFill>
                  <a:srgbClr val="1E1E49"/>
                </a:solidFill>
                <a:latin typeface="Open Sans"/>
                <a:ea typeface="Open Sans"/>
                <a:cs typeface="Open Sans"/>
                <a:sym typeface="Open Sans"/>
              </a:rPr>
              <a:t>, participation aux discussions. </a:t>
            </a:r>
          </a:p>
          <a:p>
            <a:pPr marL="690881" lvl="1" indent="-345440" algn="just">
              <a:lnSpc>
                <a:spcPts val="6400"/>
              </a:lnSpc>
              <a:buFont typeface="Arial"/>
              <a:buChar char="•"/>
            </a:pPr>
            <a:r>
              <a:rPr lang="en-US" sz="3200" dirty="0">
                <a:solidFill>
                  <a:srgbClr val="1E1E49"/>
                </a:solidFill>
                <a:latin typeface="Open Sans"/>
                <a:ea typeface="Open Sans"/>
                <a:cs typeface="Open Sans"/>
                <a:sym typeface="Open Sans"/>
              </a:rPr>
              <a:t>Modèle </a:t>
            </a:r>
            <a:r>
              <a:rPr lang="en-US" sz="3200" dirty="0" err="1">
                <a:solidFill>
                  <a:srgbClr val="1E1E49"/>
                </a:solidFill>
                <a:latin typeface="Open Sans"/>
                <a:ea typeface="Open Sans"/>
                <a:cs typeface="Open Sans"/>
                <a:sym typeface="Open Sans"/>
              </a:rPr>
              <a:t>éducatif</a:t>
            </a:r>
            <a:r>
              <a:rPr lang="en-US" sz="3200" dirty="0">
                <a:solidFill>
                  <a:srgbClr val="1E1E49"/>
                </a:solidFill>
                <a:latin typeface="Open Sans"/>
                <a:ea typeface="Open Sans"/>
                <a:cs typeface="Open Sans"/>
                <a:sym typeface="Open Sans"/>
              </a:rPr>
              <a:t> </a:t>
            </a:r>
            <a:r>
              <a:rPr lang="en-US" sz="3200" dirty="0" err="1">
                <a:solidFill>
                  <a:srgbClr val="1E1E49"/>
                </a:solidFill>
                <a:latin typeface="Open Sans"/>
                <a:ea typeface="Open Sans"/>
                <a:cs typeface="Open Sans"/>
                <a:sym typeface="Open Sans"/>
              </a:rPr>
              <a:t>bilingue</a:t>
            </a:r>
            <a:r>
              <a:rPr lang="en-US" sz="3200" dirty="0">
                <a:solidFill>
                  <a:srgbClr val="1E1E49"/>
                </a:solidFill>
                <a:latin typeface="Open Sans"/>
                <a:ea typeface="Open Sans"/>
                <a:cs typeface="Open Sans"/>
                <a:sym typeface="Open Sans"/>
              </a:rPr>
              <a:t> français-</a:t>
            </a:r>
            <a:r>
              <a:rPr lang="en-US" sz="3200" dirty="0" err="1">
                <a:solidFill>
                  <a:srgbClr val="1E1E49"/>
                </a:solidFill>
                <a:latin typeface="Open Sans"/>
                <a:ea typeface="Open Sans"/>
                <a:cs typeface="Open Sans"/>
                <a:sym typeface="Open Sans"/>
              </a:rPr>
              <a:t>tahitien</a:t>
            </a:r>
            <a:r>
              <a:rPr lang="en-US" sz="3200" dirty="0">
                <a:solidFill>
                  <a:srgbClr val="1E1E49"/>
                </a:solidFill>
                <a:latin typeface="Open Sans"/>
                <a:ea typeface="Open Sans"/>
                <a:cs typeface="Open Sans"/>
                <a:sym typeface="Open Sans"/>
              </a:rPr>
              <a:t> : supports de </a:t>
            </a:r>
            <a:r>
              <a:rPr lang="en-US" sz="3200" dirty="0" err="1">
                <a:solidFill>
                  <a:srgbClr val="1E1E49"/>
                </a:solidFill>
                <a:latin typeface="Open Sans"/>
                <a:ea typeface="Open Sans"/>
                <a:cs typeface="Open Sans"/>
                <a:sym typeface="Open Sans"/>
              </a:rPr>
              <a:t>médiation</a:t>
            </a:r>
            <a:r>
              <a:rPr lang="en-US" sz="3200" dirty="0">
                <a:solidFill>
                  <a:srgbClr val="1E1E49"/>
                </a:solidFill>
                <a:latin typeface="Open Sans"/>
                <a:ea typeface="Open Sans"/>
                <a:cs typeface="Open Sans"/>
                <a:sym typeface="Open Sans"/>
              </a:rPr>
              <a:t> </a:t>
            </a:r>
            <a:r>
              <a:rPr lang="en-US" sz="3200" dirty="0" err="1">
                <a:solidFill>
                  <a:srgbClr val="1E1E49"/>
                </a:solidFill>
                <a:latin typeface="Open Sans"/>
                <a:ea typeface="Open Sans"/>
                <a:cs typeface="Open Sans"/>
                <a:sym typeface="Open Sans"/>
              </a:rPr>
              <a:t>bilingue</a:t>
            </a:r>
            <a:r>
              <a:rPr lang="en-US" sz="3200" dirty="0">
                <a:solidFill>
                  <a:srgbClr val="1E1E49"/>
                </a:solidFill>
                <a:latin typeface="Open Sans"/>
                <a:ea typeface="Open Sans"/>
                <a:cs typeface="Open Sans"/>
                <a:sym typeface="Open Sans"/>
              </a:rPr>
              <a:t> </a:t>
            </a:r>
            <a:r>
              <a:rPr lang="en-US" sz="3200" dirty="0" err="1">
                <a:solidFill>
                  <a:srgbClr val="1E1E49"/>
                </a:solidFill>
                <a:latin typeface="Open Sans"/>
                <a:ea typeface="Open Sans"/>
                <a:cs typeface="Open Sans"/>
                <a:sym typeface="Open Sans"/>
              </a:rPr>
              <a:t>ou</a:t>
            </a:r>
            <a:r>
              <a:rPr lang="en-US" sz="3200" dirty="0">
                <a:solidFill>
                  <a:srgbClr val="1E1E49"/>
                </a:solidFill>
                <a:latin typeface="Open Sans"/>
                <a:ea typeface="Open Sans"/>
                <a:cs typeface="Open Sans"/>
                <a:sym typeface="Open Sans"/>
              </a:rPr>
              <a:t> </a:t>
            </a:r>
            <a:r>
              <a:rPr lang="en-US" sz="3200" dirty="0" err="1">
                <a:solidFill>
                  <a:srgbClr val="1E1E49"/>
                </a:solidFill>
                <a:latin typeface="Open Sans"/>
                <a:ea typeface="Open Sans"/>
                <a:cs typeface="Open Sans"/>
                <a:sym typeface="Open Sans"/>
              </a:rPr>
              <a:t>en</a:t>
            </a:r>
            <a:r>
              <a:rPr lang="en-US" sz="3200" dirty="0">
                <a:solidFill>
                  <a:srgbClr val="1E1E49"/>
                </a:solidFill>
                <a:latin typeface="Open Sans"/>
                <a:ea typeface="Open Sans"/>
                <a:cs typeface="Open Sans"/>
                <a:sym typeface="Open Sans"/>
              </a:rPr>
              <a:t> langue locale ; translanguaging.</a:t>
            </a:r>
          </a:p>
        </p:txBody>
      </p:sp>
      <p:sp>
        <p:nvSpPr>
          <p:cNvPr id="4" name="TextBox 4"/>
          <p:cNvSpPr txBox="1"/>
          <p:nvPr/>
        </p:nvSpPr>
        <p:spPr>
          <a:xfrm>
            <a:off x="6334497" y="1094632"/>
            <a:ext cx="5619006" cy="613410"/>
          </a:xfrm>
          <a:prstGeom prst="rect">
            <a:avLst/>
          </a:prstGeom>
        </p:spPr>
        <p:txBody>
          <a:bodyPr lIns="0" tIns="0" rIns="0" bIns="0" rtlCol="0" anchor="t">
            <a:spAutoFit/>
          </a:bodyPr>
          <a:lstStyle/>
          <a:p>
            <a:pPr algn="ctr">
              <a:lnSpc>
                <a:spcPts val="5040"/>
              </a:lnSpc>
            </a:pPr>
            <a:r>
              <a:rPr lang="en-US" sz="3600" b="1">
                <a:solidFill>
                  <a:srgbClr val="1E1E49"/>
                </a:solidFill>
                <a:latin typeface="Nunito Bold"/>
                <a:ea typeface="Nunito Bold"/>
                <a:cs typeface="Nunito Bold"/>
                <a:sym typeface="Nunito Bold"/>
              </a:rPr>
              <a:t>Stratégies d’enseignement</a:t>
            </a:r>
          </a:p>
        </p:txBody>
      </p:sp>
      <p:sp>
        <p:nvSpPr>
          <p:cNvPr id="5" name="TextBox 5"/>
          <p:cNvSpPr txBox="1"/>
          <p:nvPr/>
        </p:nvSpPr>
        <p:spPr>
          <a:xfrm>
            <a:off x="731036" y="8250555"/>
            <a:ext cx="16230600" cy="1739265"/>
          </a:xfrm>
          <a:prstGeom prst="rect">
            <a:avLst/>
          </a:prstGeom>
        </p:spPr>
        <p:txBody>
          <a:bodyPr lIns="0" tIns="0" rIns="0" bIns="0" rtlCol="0" anchor="t">
            <a:spAutoFit/>
          </a:bodyPr>
          <a:lstStyle/>
          <a:p>
            <a:pPr algn="l">
              <a:lnSpc>
                <a:spcPts val="7200"/>
              </a:lnSpc>
            </a:pPr>
            <a:r>
              <a:rPr lang="en-US" sz="3600">
                <a:solidFill>
                  <a:srgbClr val="1E1E49"/>
                </a:solidFill>
                <a:latin typeface="Nunito"/>
                <a:ea typeface="Nunito"/>
                <a:cs typeface="Nunito"/>
                <a:sym typeface="Nunito"/>
              </a:rPr>
              <a:t>Objectif : favoriser l’engagement et la réussite de tous les élèves et sortir d’une forme d’impérialisme scolaire en contexte postcolonial.</a:t>
            </a:r>
          </a:p>
        </p:txBody>
      </p:sp>
      <p:sp>
        <p:nvSpPr>
          <p:cNvPr id="6" name="TextBox 6"/>
          <p:cNvSpPr txBox="1"/>
          <p:nvPr/>
        </p:nvSpPr>
        <p:spPr>
          <a:xfrm>
            <a:off x="6910052" y="240556"/>
            <a:ext cx="4467895" cy="854076"/>
          </a:xfrm>
          <a:prstGeom prst="rect">
            <a:avLst/>
          </a:prstGeom>
        </p:spPr>
        <p:txBody>
          <a:bodyPr wrap="square" lIns="0" tIns="0" rIns="0" bIns="0" rtlCol="0" anchor="t">
            <a:spAutoFit/>
          </a:bodyPr>
          <a:lstStyle/>
          <a:p>
            <a:pPr algn="ctr">
              <a:lnSpc>
                <a:spcPts val="6999"/>
              </a:lnSpc>
              <a:spcBef>
                <a:spcPct val="0"/>
              </a:spcBef>
            </a:pPr>
            <a:r>
              <a:rPr lang="en-US" sz="4999" b="1" dirty="0" err="1">
                <a:solidFill>
                  <a:srgbClr val="000000"/>
                </a:solidFill>
                <a:latin typeface="Open Sans Bold"/>
                <a:ea typeface="Open Sans Bold"/>
                <a:cs typeface="Open Sans Bold"/>
                <a:sym typeface="Open Sans Bold"/>
              </a:rPr>
              <a:t>Évolutions</a:t>
            </a:r>
            <a:endParaRPr lang="en-US" sz="4999" b="1" dirty="0">
              <a:solidFill>
                <a:srgbClr val="000000"/>
              </a:solidFill>
              <a:latin typeface="Open Sans Bold"/>
              <a:ea typeface="Open Sans Bold"/>
              <a:cs typeface="Open Sans Bold"/>
              <a:sym typeface="Open Sans Bo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FDD1E"/>
        </a:solidFill>
        <a:effectLst/>
      </p:bgPr>
    </p:bg>
    <p:spTree>
      <p:nvGrpSpPr>
        <p:cNvPr id="1" name=""/>
        <p:cNvGrpSpPr/>
        <p:nvPr/>
      </p:nvGrpSpPr>
      <p:grpSpPr>
        <a:xfrm>
          <a:off x="0" y="0"/>
          <a:ext cx="0" cy="0"/>
          <a:chOff x="0" y="0"/>
          <a:chExt cx="0" cy="0"/>
        </a:xfrm>
      </p:grpSpPr>
      <p:sp>
        <p:nvSpPr>
          <p:cNvPr id="2" name="TextBox 2"/>
          <p:cNvSpPr txBox="1"/>
          <p:nvPr/>
        </p:nvSpPr>
        <p:spPr>
          <a:xfrm>
            <a:off x="1602730" y="571500"/>
            <a:ext cx="15082540" cy="854076"/>
          </a:xfrm>
          <a:prstGeom prst="rect">
            <a:avLst/>
          </a:prstGeom>
        </p:spPr>
        <p:txBody>
          <a:bodyPr wrap="square" lIns="0" tIns="0" rIns="0" bIns="0" rtlCol="0" anchor="t">
            <a:spAutoFit/>
          </a:bodyPr>
          <a:lstStyle/>
          <a:p>
            <a:pPr algn="ctr">
              <a:lnSpc>
                <a:spcPts val="6999"/>
              </a:lnSpc>
              <a:spcBef>
                <a:spcPct val="0"/>
              </a:spcBef>
            </a:pPr>
            <a:r>
              <a:rPr lang="en-US" sz="4999" b="1" dirty="0">
                <a:solidFill>
                  <a:srgbClr val="000000"/>
                </a:solidFill>
                <a:latin typeface="Open Sans Bold"/>
                <a:ea typeface="Open Sans Bold"/>
                <a:cs typeface="Open Sans Bold"/>
                <a:sym typeface="Open Sans Bold"/>
              </a:rPr>
              <a:t>6. </a:t>
            </a:r>
            <a:r>
              <a:rPr lang="en-US" sz="4999" b="1" dirty="0" err="1">
                <a:solidFill>
                  <a:srgbClr val="000000"/>
                </a:solidFill>
                <a:latin typeface="Open Sans Bold"/>
                <a:ea typeface="Open Sans Bold"/>
                <a:cs typeface="Open Sans Bold"/>
                <a:sym typeface="Open Sans Bold"/>
              </a:rPr>
              <a:t>Enjeux</a:t>
            </a:r>
            <a:r>
              <a:rPr lang="en-US" sz="4999" b="1" dirty="0">
                <a:solidFill>
                  <a:srgbClr val="000000"/>
                </a:solidFill>
                <a:latin typeface="Open Sans Bold"/>
                <a:ea typeface="Open Sans Bold"/>
                <a:cs typeface="Open Sans Bold"/>
                <a:sym typeface="Open Sans Bold"/>
              </a:rPr>
              <a:t> </a:t>
            </a:r>
            <a:r>
              <a:rPr lang="en-US" sz="4999" b="1" dirty="0" err="1">
                <a:solidFill>
                  <a:srgbClr val="000000"/>
                </a:solidFill>
                <a:latin typeface="Open Sans Bold"/>
                <a:ea typeface="Open Sans Bold"/>
                <a:cs typeface="Open Sans Bold"/>
                <a:sym typeface="Open Sans Bold"/>
              </a:rPr>
              <a:t>contemporains</a:t>
            </a:r>
            <a:r>
              <a:rPr lang="en-US" sz="4999" b="1" dirty="0">
                <a:solidFill>
                  <a:srgbClr val="000000"/>
                </a:solidFill>
                <a:latin typeface="Open Sans Bold"/>
                <a:ea typeface="Open Sans Bold"/>
                <a:cs typeface="Open Sans Bold"/>
                <a:sym typeface="Open Sans Bold"/>
              </a:rPr>
              <a:t> et perspectives</a:t>
            </a:r>
          </a:p>
        </p:txBody>
      </p:sp>
      <p:sp>
        <p:nvSpPr>
          <p:cNvPr id="3" name="TextBox 3"/>
          <p:cNvSpPr txBox="1"/>
          <p:nvPr/>
        </p:nvSpPr>
        <p:spPr>
          <a:xfrm>
            <a:off x="2253332" y="2482848"/>
            <a:ext cx="13781336" cy="4940304"/>
          </a:xfrm>
          <a:prstGeom prst="rect">
            <a:avLst/>
          </a:prstGeom>
        </p:spPr>
        <p:txBody>
          <a:bodyPr lIns="0" tIns="0" rIns="0" bIns="0" rtlCol="0" anchor="t">
            <a:spAutoFit/>
          </a:bodyPr>
          <a:lstStyle/>
          <a:p>
            <a:pPr algn="ctr">
              <a:lnSpc>
                <a:spcPts val="9999"/>
              </a:lnSpc>
            </a:pPr>
            <a:r>
              <a:rPr lang="en-US" sz="4999" b="1">
                <a:solidFill>
                  <a:srgbClr val="000000"/>
                </a:solidFill>
                <a:latin typeface="Open Sans Bold"/>
                <a:ea typeface="Open Sans Bold"/>
                <a:cs typeface="Open Sans Bold"/>
                <a:sym typeface="Open Sans Bold"/>
              </a:rPr>
              <a:t>Enjeux globaux</a:t>
            </a:r>
          </a:p>
          <a:p>
            <a:pPr marL="1079491" lvl="1" indent="-539745" algn="l">
              <a:lnSpc>
                <a:spcPts val="9999"/>
              </a:lnSpc>
              <a:buFont typeface="Arial"/>
              <a:buChar char="•"/>
            </a:pPr>
            <a:r>
              <a:rPr lang="en-US" sz="4999">
                <a:solidFill>
                  <a:srgbClr val="000000"/>
                </a:solidFill>
                <a:latin typeface="Open Sans"/>
                <a:ea typeface="Open Sans"/>
                <a:cs typeface="Open Sans"/>
                <a:sym typeface="Open Sans"/>
              </a:rPr>
              <a:t>Changement climatique (montée des eaux)</a:t>
            </a:r>
          </a:p>
          <a:p>
            <a:pPr marL="1079491" lvl="1" indent="-539745" algn="l">
              <a:lnSpc>
                <a:spcPts val="9999"/>
              </a:lnSpc>
              <a:buFont typeface="Arial"/>
              <a:buChar char="•"/>
            </a:pPr>
            <a:r>
              <a:rPr lang="en-US" sz="4999">
                <a:solidFill>
                  <a:srgbClr val="000000"/>
                </a:solidFill>
                <a:latin typeface="Open Sans"/>
                <a:ea typeface="Open Sans"/>
                <a:cs typeface="Open Sans"/>
                <a:sym typeface="Open Sans"/>
              </a:rPr>
              <a:t>Dépendance économique (importations...)</a:t>
            </a:r>
          </a:p>
          <a:p>
            <a:pPr marL="1079491" lvl="1" indent="-539745" algn="l">
              <a:lnSpc>
                <a:spcPts val="9999"/>
              </a:lnSpc>
              <a:buFont typeface="Arial"/>
              <a:buChar char="•"/>
            </a:pPr>
            <a:r>
              <a:rPr lang="en-US" sz="4999">
                <a:solidFill>
                  <a:srgbClr val="000000"/>
                </a:solidFill>
                <a:latin typeface="Open Sans"/>
                <a:ea typeface="Open Sans"/>
                <a:cs typeface="Open Sans"/>
                <a:sym typeface="Open Sans"/>
              </a:rPr>
              <a:t>Patrimonialisation culturelle (Unesco...)</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FDD1E"/>
        </a:solidFill>
        <a:effectLst/>
      </p:bgPr>
    </p:bg>
    <p:spTree>
      <p:nvGrpSpPr>
        <p:cNvPr id="1" name=""/>
        <p:cNvGrpSpPr/>
        <p:nvPr/>
      </p:nvGrpSpPr>
      <p:grpSpPr>
        <a:xfrm>
          <a:off x="0" y="0"/>
          <a:ext cx="0" cy="0"/>
          <a:chOff x="0" y="0"/>
          <a:chExt cx="0" cy="0"/>
        </a:xfrm>
      </p:grpSpPr>
      <p:sp>
        <p:nvSpPr>
          <p:cNvPr id="2" name="TextBox 2"/>
          <p:cNvSpPr txBox="1"/>
          <p:nvPr/>
        </p:nvSpPr>
        <p:spPr>
          <a:xfrm>
            <a:off x="234061" y="66644"/>
            <a:ext cx="8983790" cy="2686177"/>
          </a:xfrm>
          <a:prstGeom prst="rect">
            <a:avLst/>
          </a:prstGeom>
        </p:spPr>
        <p:txBody>
          <a:bodyPr lIns="0" tIns="0" rIns="0" bIns="0" rtlCol="0" anchor="t">
            <a:spAutoFit/>
          </a:bodyPr>
          <a:lstStyle/>
          <a:p>
            <a:pPr algn="ctr">
              <a:lnSpc>
                <a:spcPts val="11144"/>
              </a:lnSpc>
            </a:pPr>
            <a:r>
              <a:rPr lang="en-US" sz="5600" b="1">
                <a:solidFill>
                  <a:srgbClr val="000000"/>
                </a:solidFill>
                <a:latin typeface="Open Sans Bold"/>
                <a:ea typeface="Open Sans Bold"/>
                <a:cs typeface="Open Sans Bold"/>
                <a:sym typeface="Open Sans Bold"/>
              </a:rPr>
              <a:t>Revendications</a:t>
            </a:r>
          </a:p>
          <a:p>
            <a:pPr marL="1209041" lvl="1" indent="-604520" algn="l">
              <a:lnSpc>
                <a:spcPts val="11144"/>
              </a:lnSpc>
              <a:buFont typeface="Arial"/>
              <a:buChar char="•"/>
            </a:pPr>
            <a:r>
              <a:rPr lang="en-US" sz="5600">
                <a:solidFill>
                  <a:srgbClr val="000000"/>
                </a:solidFill>
                <a:latin typeface="Open Sans"/>
                <a:ea typeface="Open Sans"/>
                <a:cs typeface="Open Sans"/>
                <a:sym typeface="Open Sans"/>
              </a:rPr>
              <a:t>Indépendance</a:t>
            </a:r>
          </a:p>
        </p:txBody>
      </p:sp>
      <p:sp>
        <p:nvSpPr>
          <p:cNvPr id="3" name="Freeform 3"/>
          <p:cNvSpPr/>
          <p:nvPr/>
        </p:nvSpPr>
        <p:spPr>
          <a:xfrm>
            <a:off x="11083800" y="2508223"/>
            <a:ext cx="5122665" cy="7357509"/>
          </a:xfrm>
          <a:custGeom>
            <a:avLst/>
            <a:gdLst/>
            <a:ahLst/>
            <a:cxnLst/>
            <a:rect l="l" t="t" r="r" b="b"/>
            <a:pathLst>
              <a:path w="5122665" h="7357509">
                <a:moveTo>
                  <a:pt x="0" y="0"/>
                </a:moveTo>
                <a:lnTo>
                  <a:pt x="5122665" y="0"/>
                </a:lnTo>
                <a:lnTo>
                  <a:pt x="5122665" y="7357508"/>
                </a:lnTo>
                <a:lnTo>
                  <a:pt x="0" y="7357508"/>
                </a:lnTo>
                <a:lnTo>
                  <a:pt x="0" y="0"/>
                </a:lnTo>
                <a:close/>
              </a:path>
            </a:pathLst>
          </a:custGeom>
          <a:blipFill>
            <a:blip r:embed="rId3"/>
            <a:stretch>
              <a:fillRect/>
            </a:stretch>
          </a:blipFill>
          <a:ln w="47625" cap="sq">
            <a:solidFill>
              <a:srgbClr val="000000"/>
            </a:solidFill>
            <a:prstDash val="solid"/>
            <a:miter/>
          </a:ln>
        </p:spPr>
        <p:txBody>
          <a:bodyPr/>
          <a:lstStyle/>
          <a:p>
            <a:endParaRPr lang="fr-PF"/>
          </a:p>
        </p:txBody>
      </p:sp>
      <p:sp>
        <p:nvSpPr>
          <p:cNvPr id="4" name="Freeform 4"/>
          <p:cNvSpPr/>
          <p:nvPr/>
        </p:nvSpPr>
        <p:spPr>
          <a:xfrm>
            <a:off x="1028700" y="3003108"/>
            <a:ext cx="7132906" cy="4752299"/>
          </a:xfrm>
          <a:custGeom>
            <a:avLst/>
            <a:gdLst/>
            <a:ahLst/>
            <a:cxnLst/>
            <a:rect l="l" t="t" r="r" b="b"/>
            <a:pathLst>
              <a:path w="7132906" h="4752299">
                <a:moveTo>
                  <a:pt x="0" y="0"/>
                </a:moveTo>
                <a:lnTo>
                  <a:pt x="7132906" y="0"/>
                </a:lnTo>
                <a:lnTo>
                  <a:pt x="7132906" y="4752298"/>
                </a:lnTo>
                <a:lnTo>
                  <a:pt x="0" y="4752298"/>
                </a:lnTo>
                <a:lnTo>
                  <a:pt x="0" y="0"/>
                </a:lnTo>
                <a:close/>
              </a:path>
            </a:pathLst>
          </a:custGeom>
          <a:blipFill>
            <a:blip r:embed="rId4"/>
            <a:stretch>
              <a:fillRect/>
            </a:stretch>
          </a:blipFill>
          <a:ln w="47625" cap="sq">
            <a:solidFill>
              <a:srgbClr val="000000"/>
            </a:solidFill>
            <a:prstDash val="solid"/>
            <a:miter/>
          </a:ln>
        </p:spPr>
        <p:txBody>
          <a:bodyPr/>
          <a:lstStyle/>
          <a:p>
            <a:endParaRPr lang="fr-PF"/>
          </a:p>
        </p:txBody>
      </p:sp>
      <p:sp>
        <p:nvSpPr>
          <p:cNvPr id="5" name="TextBox 5"/>
          <p:cNvSpPr txBox="1"/>
          <p:nvPr/>
        </p:nvSpPr>
        <p:spPr>
          <a:xfrm>
            <a:off x="9217851" y="380969"/>
            <a:ext cx="8854562" cy="1953260"/>
          </a:xfrm>
          <a:prstGeom prst="rect">
            <a:avLst/>
          </a:prstGeom>
        </p:spPr>
        <p:txBody>
          <a:bodyPr lIns="0" tIns="0" rIns="0" bIns="0" rtlCol="0" anchor="t">
            <a:spAutoFit/>
          </a:bodyPr>
          <a:lstStyle/>
          <a:p>
            <a:pPr marL="1209041" lvl="1" indent="-604520" algn="l">
              <a:lnSpc>
                <a:spcPts val="7840"/>
              </a:lnSpc>
              <a:spcBef>
                <a:spcPct val="0"/>
              </a:spcBef>
              <a:buFont typeface="Arial"/>
              <a:buChar char="•"/>
            </a:pPr>
            <a:r>
              <a:rPr lang="en-US" sz="5600">
                <a:solidFill>
                  <a:srgbClr val="000000"/>
                </a:solidFill>
                <a:latin typeface="Open Sans"/>
                <a:ea typeface="Open Sans"/>
                <a:cs typeface="Open Sans"/>
                <a:sym typeface="Open Sans"/>
              </a:rPr>
              <a:t>Valorisation des savoirs autochtones </a:t>
            </a:r>
          </a:p>
        </p:txBody>
      </p:sp>
      <p:sp>
        <p:nvSpPr>
          <p:cNvPr id="6" name="TextBox 6"/>
          <p:cNvSpPr txBox="1"/>
          <p:nvPr/>
        </p:nvSpPr>
        <p:spPr>
          <a:xfrm>
            <a:off x="332056" y="8212191"/>
            <a:ext cx="8787800" cy="1653540"/>
          </a:xfrm>
          <a:prstGeom prst="rect">
            <a:avLst/>
          </a:prstGeom>
        </p:spPr>
        <p:txBody>
          <a:bodyPr lIns="0" tIns="0" rIns="0" bIns="0" rtlCol="0" anchor="t">
            <a:spAutoFit/>
          </a:bodyPr>
          <a:lstStyle/>
          <a:p>
            <a:pPr algn="just">
              <a:lnSpc>
                <a:spcPts val="3359"/>
              </a:lnSpc>
              <a:spcBef>
                <a:spcPct val="0"/>
              </a:spcBef>
            </a:pPr>
            <a:r>
              <a:rPr lang="en-US" sz="2400">
                <a:solidFill>
                  <a:srgbClr val="000000"/>
                </a:solidFill>
                <a:latin typeface="Open Sans"/>
                <a:ea typeface="Open Sans"/>
                <a:cs typeface="Open Sans"/>
                <a:sym typeface="Open Sans"/>
              </a:rPr>
              <a:t>Le parti indépendantiste de Polynésie, Tavini huiraatira, a remporté les élections territoriales dimanche 30 avril. Ici, des partisans célèbrent la victoire de la formation politique, à Faaa, sur l’île de Tahiti. SULIANE FAVENNEC / AFP</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FDD1E"/>
        </a:solidFill>
        <a:effectLst/>
      </p:bgPr>
    </p:bg>
    <p:spTree>
      <p:nvGrpSpPr>
        <p:cNvPr id="1" name=""/>
        <p:cNvGrpSpPr/>
        <p:nvPr/>
      </p:nvGrpSpPr>
      <p:grpSpPr>
        <a:xfrm>
          <a:off x="0" y="0"/>
          <a:ext cx="0" cy="0"/>
          <a:chOff x="0" y="0"/>
          <a:chExt cx="0" cy="0"/>
        </a:xfrm>
      </p:grpSpPr>
      <p:sp>
        <p:nvSpPr>
          <p:cNvPr id="2" name="TextBox 2"/>
          <p:cNvSpPr txBox="1"/>
          <p:nvPr/>
        </p:nvSpPr>
        <p:spPr>
          <a:xfrm>
            <a:off x="4541340" y="495300"/>
            <a:ext cx="9205317" cy="854076"/>
          </a:xfrm>
          <a:prstGeom prst="rect">
            <a:avLst/>
          </a:prstGeom>
        </p:spPr>
        <p:txBody>
          <a:bodyPr wrap="square" lIns="0" tIns="0" rIns="0" bIns="0" rtlCol="0" anchor="t">
            <a:spAutoFit/>
          </a:bodyPr>
          <a:lstStyle/>
          <a:p>
            <a:pPr algn="ctr">
              <a:lnSpc>
                <a:spcPts val="6999"/>
              </a:lnSpc>
              <a:spcBef>
                <a:spcPct val="0"/>
              </a:spcBef>
            </a:pPr>
            <a:r>
              <a:rPr lang="en-US" sz="4999" b="1" dirty="0">
                <a:solidFill>
                  <a:srgbClr val="000000"/>
                </a:solidFill>
                <a:latin typeface="Open Sans Bold"/>
                <a:ea typeface="Open Sans Bold"/>
                <a:cs typeface="Open Sans Bold"/>
                <a:sym typeface="Open Sans Bold"/>
              </a:rPr>
              <a:t>7. Discussion</a:t>
            </a:r>
          </a:p>
        </p:txBody>
      </p:sp>
      <p:sp>
        <p:nvSpPr>
          <p:cNvPr id="3" name="TextBox 3"/>
          <p:cNvSpPr txBox="1"/>
          <p:nvPr/>
        </p:nvSpPr>
        <p:spPr>
          <a:xfrm>
            <a:off x="1028700" y="2031928"/>
            <a:ext cx="16230600" cy="3673479"/>
          </a:xfrm>
          <a:prstGeom prst="rect">
            <a:avLst/>
          </a:prstGeom>
        </p:spPr>
        <p:txBody>
          <a:bodyPr lIns="0" tIns="0" rIns="0" bIns="0" rtlCol="0" anchor="t">
            <a:spAutoFit/>
          </a:bodyPr>
          <a:lstStyle/>
          <a:p>
            <a:pPr algn="just">
              <a:lnSpc>
                <a:spcPts val="9999"/>
              </a:lnSpc>
            </a:pPr>
            <a:r>
              <a:rPr lang="en-US" sz="4999">
                <a:solidFill>
                  <a:srgbClr val="000000"/>
                </a:solidFill>
                <a:latin typeface="Open Sans"/>
                <a:ea typeface="Open Sans"/>
                <a:cs typeface="Open Sans"/>
                <a:sym typeface="Open Sans"/>
              </a:rPr>
              <a:t>La culture polynésienne est-elle en danger ou en transformation ?</a:t>
            </a:r>
          </a:p>
          <a:p>
            <a:pPr algn="just">
              <a:lnSpc>
                <a:spcPts val="9999"/>
              </a:lnSpc>
            </a:pPr>
            <a:r>
              <a:rPr lang="en-US" sz="4999">
                <a:solidFill>
                  <a:srgbClr val="000000"/>
                </a:solidFill>
                <a:latin typeface="Open Sans"/>
                <a:ea typeface="Open Sans"/>
                <a:cs typeface="Open Sans"/>
                <a:sym typeface="Open Sans"/>
              </a:rPr>
              <a:t>Quel rôle pour l’école dans la préservation culturelle ?</a:t>
            </a:r>
          </a:p>
        </p:txBody>
      </p:sp>
      <p:sp>
        <p:nvSpPr>
          <p:cNvPr id="4" name="Freeform 4"/>
          <p:cNvSpPr/>
          <p:nvPr/>
        </p:nvSpPr>
        <p:spPr>
          <a:xfrm>
            <a:off x="7602457" y="5903188"/>
            <a:ext cx="3083085" cy="4117643"/>
          </a:xfrm>
          <a:custGeom>
            <a:avLst/>
            <a:gdLst/>
            <a:ahLst/>
            <a:cxnLst/>
            <a:rect l="l" t="t" r="r" b="b"/>
            <a:pathLst>
              <a:path w="3083085" h="4117643">
                <a:moveTo>
                  <a:pt x="0" y="0"/>
                </a:moveTo>
                <a:lnTo>
                  <a:pt x="3083086" y="0"/>
                </a:lnTo>
                <a:lnTo>
                  <a:pt x="3083086" y="4117642"/>
                </a:lnTo>
                <a:lnTo>
                  <a:pt x="0" y="4117642"/>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fr-PF"/>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FDD1E"/>
        </a:solidFill>
        <a:effectLst/>
      </p:bgPr>
    </p:bg>
    <p:spTree>
      <p:nvGrpSpPr>
        <p:cNvPr id="1" name=""/>
        <p:cNvGrpSpPr/>
        <p:nvPr/>
      </p:nvGrpSpPr>
      <p:grpSpPr>
        <a:xfrm>
          <a:off x="0" y="0"/>
          <a:ext cx="0" cy="0"/>
          <a:chOff x="0" y="0"/>
          <a:chExt cx="0" cy="0"/>
        </a:xfrm>
      </p:grpSpPr>
      <p:sp>
        <p:nvSpPr>
          <p:cNvPr id="2" name="TextBox 2"/>
          <p:cNvSpPr txBox="1"/>
          <p:nvPr/>
        </p:nvSpPr>
        <p:spPr>
          <a:xfrm>
            <a:off x="1028700" y="2896295"/>
            <a:ext cx="16230600" cy="3097530"/>
          </a:xfrm>
          <a:prstGeom prst="rect">
            <a:avLst/>
          </a:prstGeom>
        </p:spPr>
        <p:txBody>
          <a:bodyPr lIns="0" tIns="0" rIns="0" bIns="0" rtlCol="0" anchor="t">
            <a:spAutoFit/>
          </a:bodyPr>
          <a:lstStyle/>
          <a:p>
            <a:pPr marL="906780" lvl="1" indent="-453390" algn="just">
              <a:lnSpc>
                <a:spcPts val="8400"/>
              </a:lnSpc>
              <a:buAutoNum type="arabicPeriod"/>
            </a:pPr>
            <a:r>
              <a:rPr lang="en-US" sz="4200">
                <a:solidFill>
                  <a:srgbClr val="1E1E49"/>
                </a:solidFill>
                <a:latin typeface="Nunito"/>
                <a:ea typeface="Nunito"/>
                <a:cs typeface="Nunito"/>
                <a:sym typeface="Nunito"/>
              </a:rPr>
              <a:t>Comprendre les fondements de la civilisation polynésienne.</a:t>
            </a:r>
          </a:p>
          <a:p>
            <a:pPr marL="906780" lvl="1" indent="-453390" algn="just">
              <a:lnSpc>
                <a:spcPts val="8400"/>
              </a:lnSpc>
              <a:buAutoNum type="arabicPeriod"/>
            </a:pPr>
            <a:r>
              <a:rPr lang="en-US" sz="4200">
                <a:solidFill>
                  <a:srgbClr val="1E1E49"/>
                </a:solidFill>
                <a:latin typeface="Nunito"/>
                <a:ea typeface="Nunito"/>
                <a:cs typeface="Nunito"/>
                <a:sym typeface="Nunito"/>
              </a:rPr>
              <a:t>Identifier ses dynamiques historiques et contemporaines.</a:t>
            </a:r>
          </a:p>
          <a:p>
            <a:pPr marL="906780" lvl="1" indent="-453390" algn="just">
              <a:lnSpc>
                <a:spcPts val="8400"/>
              </a:lnSpc>
              <a:buAutoNum type="arabicPeriod"/>
            </a:pPr>
            <a:r>
              <a:rPr lang="en-US" sz="4200">
                <a:solidFill>
                  <a:srgbClr val="1E1E49"/>
                </a:solidFill>
                <a:latin typeface="Nunito"/>
                <a:ea typeface="Nunito"/>
                <a:cs typeface="Nunito"/>
                <a:sym typeface="Nunito"/>
              </a:rPr>
              <a:t>Interroger les enjeux culturels dans un contexte postcolonial.</a:t>
            </a:r>
          </a:p>
        </p:txBody>
      </p:sp>
      <p:sp>
        <p:nvSpPr>
          <p:cNvPr id="3" name="Freeform 3"/>
          <p:cNvSpPr/>
          <p:nvPr/>
        </p:nvSpPr>
        <p:spPr>
          <a:xfrm>
            <a:off x="7938613" y="6895742"/>
            <a:ext cx="2410773" cy="2362558"/>
          </a:xfrm>
          <a:custGeom>
            <a:avLst/>
            <a:gdLst/>
            <a:ahLst/>
            <a:cxnLst/>
            <a:rect l="l" t="t" r="r" b="b"/>
            <a:pathLst>
              <a:path w="2410773" h="2362558">
                <a:moveTo>
                  <a:pt x="0" y="0"/>
                </a:moveTo>
                <a:lnTo>
                  <a:pt x="2410774" y="0"/>
                </a:lnTo>
                <a:lnTo>
                  <a:pt x="2410774" y="2362558"/>
                </a:lnTo>
                <a:lnTo>
                  <a:pt x="0" y="236255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fr-PF"/>
          </a:p>
        </p:txBody>
      </p:sp>
      <p:sp>
        <p:nvSpPr>
          <p:cNvPr id="4" name="TextBox 4"/>
          <p:cNvSpPr txBox="1"/>
          <p:nvPr/>
        </p:nvSpPr>
        <p:spPr>
          <a:xfrm>
            <a:off x="1797768" y="878793"/>
            <a:ext cx="14692461" cy="1566544"/>
          </a:xfrm>
          <a:prstGeom prst="rect">
            <a:avLst/>
          </a:prstGeom>
        </p:spPr>
        <p:txBody>
          <a:bodyPr wrap="square" lIns="0" tIns="0" rIns="0" bIns="0" rtlCol="0" anchor="t">
            <a:spAutoFit/>
          </a:bodyPr>
          <a:lstStyle/>
          <a:p>
            <a:pPr algn="ctr">
              <a:lnSpc>
                <a:spcPts val="12880"/>
              </a:lnSpc>
            </a:pPr>
            <a:r>
              <a:rPr lang="en-US" sz="9200" b="1" dirty="0" err="1">
                <a:solidFill>
                  <a:srgbClr val="1E1E49"/>
                </a:solidFill>
                <a:latin typeface="Open Sans Bold"/>
                <a:ea typeface="Open Sans Bold"/>
                <a:cs typeface="Open Sans Bold"/>
                <a:sym typeface="Open Sans Bold"/>
              </a:rPr>
              <a:t>Objectifs</a:t>
            </a:r>
            <a:r>
              <a:rPr lang="en-US" sz="9200" b="1" dirty="0">
                <a:solidFill>
                  <a:srgbClr val="1E1E49"/>
                </a:solidFill>
                <a:latin typeface="Open Sans Bold"/>
                <a:ea typeface="Open Sans Bold"/>
                <a:cs typeface="Open Sans Bold"/>
                <a:sym typeface="Open Sans Bold"/>
              </a:rPr>
              <a:t> du </a:t>
            </a:r>
            <a:r>
              <a:rPr lang="en-US" sz="9200" b="1" dirty="0" err="1">
                <a:solidFill>
                  <a:srgbClr val="1E1E49"/>
                </a:solidFill>
                <a:latin typeface="Open Sans Bold"/>
                <a:ea typeface="Open Sans Bold"/>
                <a:cs typeface="Open Sans Bold"/>
                <a:sym typeface="Open Sans Bold"/>
              </a:rPr>
              <a:t>séminaire</a:t>
            </a:r>
            <a:endParaRPr lang="en-US" sz="9200" b="1" dirty="0">
              <a:solidFill>
                <a:srgbClr val="1E1E49"/>
              </a:solidFill>
              <a:latin typeface="Open Sans Bold"/>
              <a:ea typeface="Open Sans Bold"/>
              <a:cs typeface="Open Sans Bold"/>
              <a:sym typeface="Open Sans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FDD1E"/>
        </a:solidFill>
        <a:effectLst/>
      </p:bgPr>
    </p:bg>
    <p:spTree>
      <p:nvGrpSpPr>
        <p:cNvPr id="1" name=""/>
        <p:cNvGrpSpPr/>
        <p:nvPr/>
      </p:nvGrpSpPr>
      <p:grpSpPr>
        <a:xfrm>
          <a:off x="0" y="0"/>
          <a:ext cx="0" cy="0"/>
          <a:chOff x="0" y="0"/>
          <a:chExt cx="0" cy="0"/>
        </a:xfrm>
      </p:grpSpPr>
      <p:sp>
        <p:nvSpPr>
          <p:cNvPr id="2" name="Freeform 2"/>
          <p:cNvSpPr/>
          <p:nvPr/>
        </p:nvSpPr>
        <p:spPr>
          <a:xfrm>
            <a:off x="3226556" y="2460760"/>
            <a:ext cx="11834888" cy="7574328"/>
          </a:xfrm>
          <a:custGeom>
            <a:avLst/>
            <a:gdLst/>
            <a:ahLst/>
            <a:cxnLst/>
            <a:rect l="l" t="t" r="r" b="b"/>
            <a:pathLst>
              <a:path w="11834888" h="7574328">
                <a:moveTo>
                  <a:pt x="0" y="0"/>
                </a:moveTo>
                <a:lnTo>
                  <a:pt x="11834888" y="0"/>
                </a:lnTo>
                <a:lnTo>
                  <a:pt x="11834888" y="7574328"/>
                </a:lnTo>
                <a:lnTo>
                  <a:pt x="0" y="7574328"/>
                </a:lnTo>
                <a:lnTo>
                  <a:pt x="0" y="0"/>
                </a:lnTo>
                <a:close/>
              </a:path>
            </a:pathLst>
          </a:custGeom>
          <a:blipFill>
            <a:blip r:embed="rId3"/>
            <a:stretch>
              <a:fillRect/>
            </a:stretch>
          </a:blipFill>
          <a:ln w="38100" cap="sq">
            <a:solidFill>
              <a:srgbClr val="000000"/>
            </a:solidFill>
            <a:prstDash val="solid"/>
            <a:miter/>
          </a:ln>
        </p:spPr>
        <p:txBody>
          <a:bodyPr/>
          <a:lstStyle/>
          <a:p>
            <a:endParaRPr lang="fr-PF"/>
          </a:p>
        </p:txBody>
      </p:sp>
      <p:sp>
        <p:nvSpPr>
          <p:cNvPr id="3" name="TextBox 3"/>
          <p:cNvSpPr txBox="1"/>
          <p:nvPr/>
        </p:nvSpPr>
        <p:spPr>
          <a:xfrm>
            <a:off x="542627" y="-339321"/>
            <a:ext cx="17202745" cy="1649730"/>
          </a:xfrm>
          <a:prstGeom prst="rect">
            <a:avLst/>
          </a:prstGeom>
        </p:spPr>
        <p:txBody>
          <a:bodyPr lIns="0" tIns="0" rIns="0" bIns="0" rtlCol="0" anchor="t">
            <a:spAutoFit/>
          </a:bodyPr>
          <a:lstStyle/>
          <a:p>
            <a:pPr algn="ctr">
              <a:lnSpc>
                <a:spcPts val="14400"/>
              </a:lnSpc>
              <a:spcBef>
                <a:spcPct val="0"/>
              </a:spcBef>
            </a:pPr>
            <a:r>
              <a:rPr lang="en-US" sz="7200" b="1">
                <a:solidFill>
                  <a:srgbClr val="1E1E49"/>
                </a:solidFill>
                <a:latin typeface="Nunito Bold"/>
                <a:ea typeface="Nunito Bold"/>
                <a:cs typeface="Nunito Bold"/>
                <a:sym typeface="Nunito Bold"/>
              </a:rPr>
              <a:t>2. Repères géographiques et historiques </a:t>
            </a:r>
          </a:p>
        </p:txBody>
      </p:sp>
      <p:sp>
        <p:nvSpPr>
          <p:cNvPr id="4" name="TextBox 4"/>
          <p:cNvSpPr txBox="1"/>
          <p:nvPr/>
        </p:nvSpPr>
        <p:spPr>
          <a:xfrm>
            <a:off x="4917430" y="824634"/>
            <a:ext cx="8453140" cy="1454785"/>
          </a:xfrm>
          <a:prstGeom prst="rect">
            <a:avLst/>
          </a:prstGeom>
        </p:spPr>
        <p:txBody>
          <a:bodyPr lIns="0" tIns="0" rIns="0" bIns="0" rtlCol="0" anchor="t">
            <a:spAutoFit/>
          </a:bodyPr>
          <a:lstStyle/>
          <a:p>
            <a:pPr algn="ctr">
              <a:lnSpc>
                <a:spcPts val="12799"/>
              </a:lnSpc>
              <a:spcBef>
                <a:spcPct val="0"/>
              </a:spcBef>
            </a:pPr>
            <a:r>
              <a:rPr lang="en-US" sz="6399" b="1">
                <a:solidFill>
                  <a:srgbClr val="1E1E49"/>
                </a:solidFill>
                <a:latin typeface="Nunito Bold"/>
                <a:ea typeface="Nunito Bold"/>
                <a:cs typeface="Nunito Bold"/>
                <a:sym typeface="Nunito Bold"/>
              </a:rPr>
              <a:t>2.1. Espace polynésien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FDD1E"/>
        </a:solidFill>
        <a:effectLst/>
      </p:bgPr>
    </p:bg>
    <p:spTree>
      <p:nvGrpSpPr>
        <p:cNvPr id="1" name=""/>
        <p:cNvGrpSpPr/>
        <p:nvPr/>
      </p:nvGrpSpPr>
      <p:grpSpPr>
        <a:xfrm>
          <a:off x="0" y="0"/>
          <a:ext cx="0" cy="0"/>
          <a:chOff x="0" y="0"/>
          <a:chExt cx="0" cy="0"/>
        </a:xfrm>
      </p:grpSpPr>
      <p:sp>
        <p:nvSpPr>
          <p:cNvPr id="2" name="Freeform 2"/>
          <p:cNvSpPr/>
          <p:nvPr/>
        </p:nvSpPr>
        <p:spPr>
          <a:xfrm>
            <a:off x="2415765" y="173016"/>
            <a:ext cx="13456470" cy="9940967"/>
          </a:xfrm>
          <a:custGeom>
            <a:avLst/>
            <a:gdLst/>
            <a:ahLst/>
            <a:cxnLst/>
            <a:rect l="l" t="t" r="r" b="b"/>
            <a:pathLst>
              <a:path w="13456470" h="9940967">
                <a:moveTo>
                  <a:pt x="0" y="0"/>
                </a:moveTo>
                <a:lnTo>
                  <a:pt x="13456470" y="0"/>
                </a:lnTo>
                <a:lnTo>
                  <a:pt x="13456470" y="9940968"/>
                </a:lnTo>
                <a:lnTo>
                  <a:pt x="0" y="9940968"/>
                </a:lnTo>
                <a:lnTo>
                  <a:pt x="0" y="0"/>
                </a:lnTo>
                <a:close/>
              </a:path>
            </a:pathLst>
          </a:custGeom>
          <a:blipFill>
            <a:blip r:embed="rId3"/>
            <a:stretch>
              <a:fillRect/>
            </a:stretch>
          </a:blipFill>
        </p:spPr>
        <p:txBody>
          <a:bodyPr/>
          <a:lstStyle/>
          <a:p>
            <a:endParaRPr lang="fr-PF"/>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FDD1E"/>
        </a:solidFill>
        <a:effectLst/>
      </p:bgPr>
    </p:bg>
    <p:spTree>
      <p:nvGrpSpPr>
        <p:cNvPr id="1" name=""/>
        <p:cNvGrpSpPr/>
        <p:nvPr/>
      </p:nvGrpSpPr>
      <p:grpSpPr>
        <a:xfrm>
          <a:off x="0" y="0"/>
          <a:ext cx="0" cy="0"/>
          <a:chOff x="0" y="0"/>
          <a:chExt cx="0" cy="0"/>
        </a:xfrm>
      </p:grpSpPr>
      <p:sp>
        <p:nvSpPr>
          <p:cNvPr id="2" name="Freeform 2"/>
          <p:cNvSpPr/>
          <p:nvPr/>
        </p:nvSpPr>
        <p:spPr>
          <a:xfrm>
            <a:off x="2722573" y="220142"/>
            <a:ext cx="12842853" cy="9038158"/>
          </a:xfrm>
          <a:custGeom>
            <a:avLst/>
            <a:gdLst/>
            <a:ahLst/>
            <a:cxnLst/>
            <a:rect l="l" t="t" r="r" b="b"/>
            <a:pathLst>
              <a:path w="12842853" h="9038158">
                <a:moveTo>
                  <a:pt x="0" y="0"/>
                </a:moveTo>
                <a:lnTo>
                  <a:pt x="12842854" y="0"/>
                </a:lnTo>
                <a:lnTo>
                  <a:pt x="12842854" y="9038158"/>
                </a:lnTo>
                <a:lnTo>
                  <a:pt x="0" y="9038158"/>
                </a:lnTo>
                <a:lnTo>
                  <a:pt x="0" y="0"/>
                </a:lnTo>
                <a:close/>
              </a:path>
            </a:pathLst>
          </a:custGeom>
          <a:blipFill>
            <a:blip r:embed="rId3"/>
            <a:stretch>
              <a:fillRect/>
            </a:stretch>
          </a:blipFill>
          <a:ln w="28575" cap="sq">
            <a:solidFill>
              <a:srgbClr val="000000"/>
            </a:solidFill>
            <a:prstDash val="solid"/>
            <a:miter/>
          </a:ln>
        </p:spPr>
        <p:txBody>
          <a:bodyPr/>
          <a:lstStyle/>
          <a:p>
            <a:endParaRPr lang="fr-PF"/>
          </a:p>
        </p:txBody>
      </p:sp>
      <p:sp>
        <p:nvSpPr>
          <p:cNvPr id="3" name="TextBox 3"/>
          <p:cNvSpPr txBox="1"/>
          <p:nvPr/>
        </p:nvSpPr>
        <p:spPr>
          <a:xfrm>
            <a:off x="286494" y="9321800"/>
            <a:ext cx="17715012" cy="577081"/>
          </a:xfrm>
          <a:prstGeom prst="rect">
            <a:avLst/>
          </a:prstGeom>
        </p:spPr>
        <p:txBody>
          <a:bodyPr lIns="0" tIns="0" rIns="0" bIns="0" rtlCol="0" anchor="t">
            <a:spAutoFit/>
          </a:bodyPr>
          <a:lstStyle/>
          <a:p>
            <a:pPr algn="ctr">
              <a:lnSpc>
                <a:spcPts val="5199"/>
              </a:lnSpc>
              <a:spcBef>
                <a:spcPct val="0"/>
              </a:spcBef>
            </a:pPr>
            <a:r>
              <a:rPr lang="en-US" sz="2000" dirty="0">
                <a:solidFill>
                  <a:srgbClr val="1E1E49"/>
                </a:solidFill>
                <a:latin typeface="Nunito"/>
                <a:ea typeface="Nunito"/>
                <a:cs typeface="Nunito"/>
                <a:sym typeface="Nunito"/>
              </a:rPr>
              <a:t>Carte de la </a:t>
            </a:r>
            <a:r>
              <a:rPr lang="en-US" sz="2000" dirty="0" err="1">
                <a:solidFill>
                  <a:srgbClr val="1E1E49"/>
                </a:solidFill>
                <a:latin typeface="Nunito"/>
                <a:ea typeface="Nunito"/>
                <a:cs typeface="Nunito"/>
                <a:sym typeface="Nunito"/>
              </a:rPr>
              <a:t>Polynésie</a:t>
            </a:r>
            <a:r>
              <a:rPr lang="en-US" sz="2000" dirty="0">
                <a:solidFill>
                  <a:srgbClr val="1E1E49"/>
                </a:solidFill>
                <a:latin typeface="Nunito"/>
                <a:ea typeface="Nunito"/>
                <a:cs typeface="Nunito"/>
                <a:sym typeface="Nunito"/>
              </a:rPr>
              <a:t> française </a:t>
            </a:r>
            <a:r>
              <a:rPr lang="en-US" sz="2000" dirty="0" err="1">
                <a:solidFill>
                  <a:srgbClr val="1E1E49"/>
                </a:solidFill>
                <a:latin typeface="Nunito"/>
                <a:ea typeface="Nunito"/>
                <a:cs typeface="Nunito"/>
                <a:sym typeface="Nunito"/>
              </a:rPr>
              <a:t>comparée</a:t>
            </a:r>
            <a:r>
              <a:rPr lang="en-US" sz="2000" dirty="0">
                <a:solidFill>
                  <a:srgbClr val="1E1E49"/>
                </a:solidFill>
                <a:latin typeface="Nunito"/>
                <a:ea typeface="Nunito"/>
                <a:cs typeface="Nunito"/>
                <a:sym typeface="Nunito"/>
              </a:rPr>
              <a:t> au </a:t>
            </a:r>
            <a:r>
              <a:rPr lang="en-US" sz="2000" dirty="0" err="1">
                <a:solidFill>
                  <a:srgbClr val="1E1E49"/>
                </a:solidFill>
                <a:latin typeface="Nunito"/>
                <a:ea typeface="Nunito"/>
                <a:cs typeface="Nunito"/>
                <a:sym typeface="Nunito"/>
              </a:rPr>
              <a:t>territoire</a:t>
            </a:r>
            <a:r>
              <a:rPr lang="en-US" sz="2000" dirty="0">
                <a:solidFill>
                  <a:srgbClr val="1E1E49"/>
                </a:solidFill>
                <a:latin typeface="Nunito"/>
                <a:ea typeface="Nunito"/>
                <a:cs typeface="Nunito"/>
                <a:sym typeface="Nunito"/>
              </a:rPr>
              <a:t> </a:t>
            </a:r>
            <a:r>
              <a:rPr lang="en-US" sz="2000" dirty="0" err="1">
                <a:solidFill>
                  <a:srgbClr val="1E1E49"/>
                </a:solidFill>
                <a:latin typeface="Nunito"/>
                <a:ea typeface="Nunito"/>
                <a:cs typeface="Nunito"/>
                <a:sym typeface="Nunito"/>
              </a:rPr>
              <a:t>européen</a:t>
            </a:r>
            <a:r>
              <a:rPr lang="en-US" sz="2000" dirty="0">
                <a:solidFill>
                  <a:srgbClr val="1E1E49"/>
                </a:solidFill>
                <a:latin typeface="Nunito"/>
                <a:ea typeface="Nunito"/>
                <a:cs typeface="Nunito"/>
                <a:sym typeface="Nunito"/>
              </a:rPr>
              <a:t> (</a:t>
            </a:r>
            <a:r>
              <a:rPr lang="en-US" sz="2000" dirty="0" err="1">
                <a:solidFill>
                  <a:srgbClr val="1E1E49"/>
                </a:solidFill>
                <a:latin typeface="Nunito"/>
                <a:ea typeface="Nunito"/>
                <a:cs typeface="Nunito"/>
                <a:sym typeface="Nunito"/>
              </a:rPr>
              <a:t>Institut</a:t>
            </a:r>
            <a:r>
              <a:rPr lang="en-US" sz="2000" dirty="0">
                <a:solidFill>
                  <a:srgbClr val="1E1E49"/>
                </a:solidFill>
                <a:latin typeface="Nunito"/>
                <a:ea typeface="Nunito"/>
                <a:cs typeface="Nunito"/>
                <a:sym typeface="Nunito"/>
              </a:rPr>
              <a:t> de la </a:t>
            </a:r>
            <a:r>
              <a:rPr lang="en-US" sz="2000" dirty="0" err="1">
                <a:solidFill>
                  <a:srgbClr val="1E1E49"/>
                </a:solidFill>
                <a:latin typeface="Nunito"/>
                <a:ea typeface="Nunito"/>
                <a:cs typeface="Nunito"/>
                <a:sym typeface="Nunito"/>
              </a:rPr>
              <a:t>Statistique</a:t>
            </a:r>
            <a:r>
              <a:rPr lang="en-US" sz="2000" dirty="0">
                <a:solidFill>
                  <a:srgbClr val="1E1E49"/>
                </a:solidFill>
                <a:latin typeface="Nunito"/>
                <a:ea typeface="Nunito"/>
                <a:cs typeface="Nunito"/>
                <a:sym typeface="Nunito"/>
              </a:rPr>
              <a:t> de la </a:t>
            </a:r>
            <a:r>
              <a:rPr lang="en-US" sz="2000" dirty="0" err="1">
                <a:solidFill>
                  <a:srgbClr val="1E1E49"/>
                </a:solidFill>
                <a:latin typeface="Nunito"/>
                <a:ea typeface="Nunito"/>
                <a:cs typeface="Nunito"/>
                <a:sym typeface="Nunito"/>
              </a:rPr>
              <a:t>Polynésie</a:t>
            </a:r>
            <a:r>
              <a:rPr lang="en-US" sz="2000" dirty="0">
                <a:solidFill>
                  <a:srgbClr val="1E1E49"/>
                </a:solidFill>
                <a:latin typeface="Nunito"/>
                <a:ea typeface="Nunito"/>
                <a:cs typeface="Nunito"/>
                <a:sym typeface="Nunito"/>
              </a:rPr>
              <a:t> française, 2021)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FDD1E"/>
        </a:solidFill>
        <a:effectLst/>
      </p:bgPr>
    </p:bg>
    <p:spTree>
      <p:nvGrpSpPr>
        <p:cNvPr id="1" name=""/>
        <p:cNvGrpSpPr/>
        <p:nvPr/>
      </p:nvGrpSpPr>
      <p:grpSpPr>
        <a:xfrm>
          <a:off x="0" y="0"/>
          <a:ext cx="0" cy="0"/>
          <a:chOff x="0" y="0"/>
          <a:chExt cx="0" cy="0"/>
        </a:xfrm>
      </p:grpSpPr>
      <p:sp>
        <p:nvSpPr>
          <p:cNvPr id="2" name="Freeform 2"/>
          <p:cNvSpPr/>
          <p:nvPr/>
        </p:nvSpPr>
        <p:spPr>
          <a:xfrm>
            <a:off x="3042661" y="1286878"/>
            <a:ext cx="12202679" cy="8663902"/>
          </a:xfrm>
          <a:custGeom>
            <a:avLst/>
            <a:gdLst/>
            <a:ahLst/>
            <a:cxnLst/>
            <a:rect l="l" t="t" r="r" b="b"/>
            <a:pathLst>
              <a:path w="12202679" h="8663902">
                <a:moveTo>
                  <a:pt x="0" y="0"/>
                </a:moveTo>
                <a:lnTo>
                  <a:pt x="12202678" y="0"/>
                </a:lnTo>
                <a:lnTo>
                  <a:pt x="12202678" y="8663902"/>
                </a:lnTo>
                <a:lnTo>
                  <a:pt x="0" y="8663902"/>
                </a:lnTo>
                <a:lnTo>
                  <a:pt x="0" y="0"/>
                </a:lnTo>
                <a:close/>
              </a:path>
            </a:pathLst>
          </a:custGeom>
          <a:blipFill>
            <a:blip r:embed="rId3"/>
            <a:stretch>
              <a:fillRect/>
            </a:stretch>
          </a:blipFill>
        </p:spPr>
        <p:txBody>
          <a:bodyPr/>
          <a:lstStyle/>
          <a:p>
            <a:endParaRPr lang="fr-PF"/>
          </a:p>
        </p:txBody>
      </p:sp>
      <p:sp>
        <p:nvSpPr>
          <p:cNvPr id="3" name="TextBox 3"/>
          <p:cNvSpPr txBox="1"/>
          <p:nvPr/>
        </p:nvSpPr>
        <p:spPr>
          <a:xfrm>
            <a:off x="5876329" y="101600"/>
            <a:ext cx="6535341" cy="1094740"/>
          </a:xfrm>
          <a:prstGeom prst="rect">
            <a:avLst/>
          </a:prstGeom>
        </p:spPr>
        <p:txBody>
          <a:bodyPr lIns="0" tIns="0" rIns="0" bIns="0" rtlCol="0" anchor="t">
            <a:spAutoFit/>
          </a:bodyPr>
          <a:lstStyle/>
          <a:p>
            <a:pPr algn="ctr">
              <a:lnSpc>
                <a:spcPts val="8959"/>
              </a:lnSpc>
              <a:spcBef>
                <a:spcPct val="0"/>
              </a:spcBef>
            </a:pPr>
            <a:r>
              <a:rPr lang="en-US" sz="6399" b="1" dirty="0">
                <a:solidFill>
                  <a:srgbClr val="000000"/>
                </a:solidFill>
                <a:latin typeface="Open Sans Bold"/>
                <a:ea typeface="Open Sans Bold"/>
                <a:cs typeface="Open Sans Bold"/>
                <a:sym typeface="Open Sans Bold"/>
              </a:rPr>
              <a:t>2.2. </a:t>
            </a:r>
            <a:r>
              <a:rPr lang="en-US" sz="6399" b="1" dirty="0" err="1">
                <a:solidFill>
                  <a:srgbClr val="000000"/>
                </a:solidFill>
                <a:latin typeface="Open Sans Bold"/>
                <a:ea typeface="Open Sans Bold"/>
                <a:cs typeface="Open Sans Bold"/>
                <a:sym typeface="Open Sans Bold"/>
              </a:rPr>
              <a:t>Peuplement</a:t>
            </a:r>
            <a:endParaRPr lang="en-US" sz="6399" b="1" dirty="0">
              <a:solidFill>
                <a:srgbClr val="000000"/>
              </a:solidFill>
              <a:latin typeface="Open Sans Bold"/>
              <a:ea typeface="Open Sans Bold"/>
              <a:cs typeface="Open Sans Bold"/>
              <a:sym typeface="Open Sans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FDD1E"/>
        </a:solidFill>
        <a:effectLst/>
      </p:bgPr>
    </p:bg>
    <p:spTree>
      <p:nvGrpSpPr>
        <p:cNvPr id="1" name=""/>
        <p:cNvGrpSpPr/>
        <p:nvPr/>
      </p:nvGrpSpPr>
      <p:grpSpPr>
        <a:xfrm>
          <a:off x="0" y="0"/>
          <a:ext cx="0" cy="0"/>
          <a:chOff x="0" y="0"/>
          <a:chExt cx="0" cy="0"/>
        </a:xfrm>
      </p:grpSpPr>
      <p:sp>
        <p:nvSpPr>
          <p:cNvPr id="2" name="Freeform 2"/>
          <p:cNvSpPr/>
          <p:nvPr/>
        </p:nvSpPr>
        <p:spPr>
          <a:xfrm>
            <a:off x="14202994" y="3545129"/>
            <a:ext cx="3218342" cy="3196742"/>
          </a:xfrm>
          <a:custGeom>
            <a:avLst/>
            <a:gdLst/>
            <a:ahLst/>
            <a:cxnLst/>
            <a:rect l="l" t="t" r="r" b="b"/>
            <a:pathLst>
              <a:path w="3218342" h="3196742">
                <a:moveTo>
                  <a:pt x="0" y="0"/>
                </a:moveTo>
                <a:lnTo>
                  <a:pt x="3218342" y="0"/>
                </a:lnTo>
                <a:lnTo>
                  <a:pt x="3218342" y="3196742"/>
                </a:lnTo>
                <a:lnTo>
                  <a:pt x="0" y="3196742"/>
                </a:lnTo>
                <a:lnTo>
                  <a:pt x="0" y="0"/>
                </a:lnTo>
                <a:close/>
              </a:path>
            </a:pathLst>
          </a:custGeom>
          <a:blipFill>
            <a:blip r:embed="rId3"/>
            <a:stretch>
              <a:fillRect/>
            </a:stretch>
          </a:blipFill>
        </p:spPr>
        <p:txBody>
          <a:bodyPr/>
          <a:lstStyle/>
          <a:p>
            <a:endParaRPr lang="fr-PF"/>
          </a:p>
        </p:txBody>
      </p:sp>
      <p:sp>
        <p:nvSpPr>
          <p:cNvPr id="3" name="Freeform 3"/>
          <p:cNvSpPr/>
          <p:nvPr/>
        </p:nvSpPr>
        <p:spPr>
          <a:xfrm>
            <a:off x="1028700" y="519034"/>
            <a:ext cx="12551908" cy="8739266"/>
          </a:xfrm>
          <a:custGeom>
            <a:avLst/>
            <a:gdLst/>
            <a:ahLst/>
            <a:cxnLst/>
            <a:rect l="l" t="t" r="r" b="b"/>
            <a:pathLst>
              <a:path w="12551908" h="8739266">
                <a:moveTo>
                  <a:pt x="0" y="0"/>
                </a:moveTo>
                <a:lnTo>
                  <a:pt x="12551908" y="0"/>
                </a:lnTo>
                <a:lnTo>
                  <a:pt x="12551908" y="8739266"/>
                </a:lnTo>
                <a:lnTo>
                  <a:pt x="0" y="8739266"/>
                </a:lnTo>
                <a:lnTo>
                  <a:pt x="0" y="0"/>
                </a:lnTo>
                <a:close/>
              </a:path>
            </a:pathLst>
          </a:custGeom>
          <a:blipFill>
            <a:blip r:embed="rId4"/>
            <a:stretch>
              <a:fillRect/>
            </a:stretch>
          </a:blipFill>
          <a:ln w="19050" cap="sq">
            <a:solidFill>
              <a:srgbClr val="000000"/>
            </a:solidFill>
            <a:prstDash val="solid"/>
            <a:miter/>
          </a:ln>
        </p:spPr>
        <p:txBody>
          <a:bodyPr/>
          <a:lstStyle/>
          <a:p>
            <a:endParaRPr lang="fr-PF"/>
          </a:p>
        </p:txBody>
      </p:sp>
      <p:sp>
        <p:nvSpPr>
          <p:cNvPr id="4" name="TextBox 4"/>
          <p:cNvSpPr txBox="1"/>
          <p:nvPr/>
        </p:nvSpPr>
        <p:spPr>
          <a:xfrm>
            <a:off x="233548" y="9499043"/>
            <a:ext cx="17820903" cy="537845"/>
          </a:xfrm>
          <a:prstGeom prst="rect">
            <a:avLst/>
          </a:prstGeom>
        </p:spPr>
        <p:txBody>
          <a:bodyPr wrap="square" lIns="0" tIns="0" rIns="0" bIns="0" rtlCol="0" anchor="t">
            <a:spAutoFit/>
          </a:bodyPr>
          <a:lstStyle/>
          <a:p>
            <a:pPr algn="ctr">
              <a:lnSpc>
                <a:spcPts val="4480"/>
              </a:lnSpc>
              <a:spcBef>
                <a:spcPct val="0"/>
              </a:spcBef>
            </a:pPr>
            <a:r>
              <a:rPr lang="en-US" sz="3200" dirty="0">
                <a:solidFill>
                  <a:srgbClr val="1E1E49"/>
                </a:solidFill>
                <a:latin typeface="Open Sans"/>
                <a:ea typeface="Open Sans"/>
                <a:cs typeface="Open Sans"/>
                <a:sym typeface="Open Sans"/>
              </a:rPr>
              <a:t>Macedo, S. (2011). </a:t>
            </a:r>
            <a:r>
              <a:rPr lang="en-US" sz="3200" i="1" dirty="0">
                <a:solidFill>
                  <a:srgbClr val="1E1E49"/>
                </a:solidFill>
                <a:latin typeface="Open Sans Italics"/>
                <a:ea typeface="Open Sans Italics"/>
                <a:cs typeface="Open Sans Italics"/>
                <a:sym typeface="Open Sans Italics"/>
              </a:rPr>
              <a:t>Le voyage des </a:t>
            </a:r>
            <a:r>
              <a:rPr lang="en-US" sz="3200" i="1" dirty="0" err="1">
                <a:solidFill>
                  <a:srgbClr val="1E1E49"/>
                </a:solidFill>
                <a:latin typeface="Open Sans Italics"/>
                <a:ea typeface="Open Sans Italics"/>
                <a:cs typeface="Open Sans Italics"/>
                <a:sym typeface="Open Sans Italics"/>
              </a:rPr>
              <a:t>Anciens</a:t>
            </a:r>
            <a:r>
              <a:rPr lang="en-US" sz="3200" i="1" dirty="0">
                <a:solidFill>
                  <a:srgbClr val="1E1E49"/>
                </a:solidFill>
                <a:latin typeface="Open Sans Italics"/>
                <a:ea typeface="Open Sans Italics"/>
                <a:cs typeface="Open Sans Italics"/>
                <a:sym typeface="Open Sans Italics"/>
              </a:rPr>
              <a:t> (</a:t>
            </a:r>
            <a:r>
              <a:rPr lang="en-US" sz="3200" i="1" dirty="0" err="1">
                <a:solidFill>
                  <a:srgbClr val="1E1E49"/>
                </a:solidFill>
                <a:latin typeface="Open Sans Italics"/>
                <a:ea typeface="Open Sans Italics"/>
                <a:cs typeface="Open Sans Italics"/>
                <a:sym typeface="Open Sans Italics"/>
              </a:rPr>
              <a:t>Te</a:t>
            </a:r>
            <a:r>
              <a:rPr lang="en-US" sz="3200" i="1" dirty="0">
                <a:solidFill>
                  <a:srgbClr val="1E1E49"/>
                </a:solidFill>
                <a:latin typeface="Open Sans Italics"/>
                <a:ea typeface="Open Sans Italics"/>
                <a:cs typeface="Open Sans Italics"/>
                <a:sym typeface="Open Sans Italics"/>
              </a:rPr>
              <a:t> </a:t>
            </a:r>
            <a:r>
              <a:rPr lang="en-US" sz="3200" i="1" dirty="0" err="1">
                <a:solidFill>
                  <a:srgbClr val="1E1E49"/>
                </a:solidFill>
                <a:latin typeface="Open Sans Italics"/>
                <a:ea typeface="Open Sans Italics"/>
                <a:cs typeface="Open Sans Italics"/>
                <a:sym typeface="Open Sans Italics"/>
              </a:rPr>
              <a:t>tere</a:t>
            </a:r>
            <a:r>
              <a:rPr lang="en-US" sz="3200" i="1" dirty="0">
                <a:solidFill>
                  <a:srgbClr val="1E1E49"/>
                </a:solidFill>
                <a:latin typeface="Open Sans Italics"/>
                <a:ea typeface="Open Sans Italics"/>
                <a:cs typeface="Open Sans Italics"/>
                <a:sym typeface="Open Sans Italics"/>
              </a:rPr>
              <a:t> o </a:t>
            </a:r>
            <a:r>
              <a:rPr lang="en-US" sz="3200" i="1" dirty="0" err="1">
                <a:solidFill>
                  <a:srgbClr val="1E1E49"/>
                </a:solidFill>
                <a:latin typeface="Open Sans Italics"/>
                <a:ea typeface="Open Sans Italics"/>
                <a:cs typeface="Open Sans Italics"/>
                <a:sym typeface="Open Sans Italics"/>
              </a:rPr>
              <a:t>te</a:t>
            </a:r>
            <a:r>
              <a:rPr lang="en-US" sz="3200" i="1" dirty="0">
                <a:solidFill>
                  <a:srgbClr val="1E1E49"/>
                </a:solidFill>
                <a:latin typeface="Open Sans Italics"/>
                <a:ea typeface="Open Sans Italics"/>
                <a:cs typeface="Open Sans Italics"/>
                <a:sym typeface="Open Sans Italics"/>
              </a:rPr>
              <a:t> Tupuna)</a:t>
            </a:r>
            <a:r>
              <a:rPr lang="en-US" sz="3200" dirty="0">
                <a:solidFill>
                  <a:srgbClr val="1E1E49"/>
                </a:solidFill>
                <a:latin typeface="Open Sans"/>
                <a:ea typeface="Open Sans"/>
                <a:cs typeface="Open Sans"/>
                <a:sym typeface="Open Sans"/>
              </a:rPr>
              <a:t>. CRDP de la </a:t>
            </a:r>
            <a:r>
              <a:rPr lang="en-US" sz="3200" dirty="0" err="1">
                <a:solidFill>
                  <a:srgbClr val="1E1E49"/>
                </a:solidFill>
                <a:latin typeface="Open Sans"/>
                <a:ea typeface="Open Sans"/>
                <a:cs typeface="Open Sans"/>
                <a:sym typeface="Open Sans"/>
              </a:rPr>
              <a:t>Polynésie</a:t>
            </a:r>
            <a:r>
              <a:rPr lang="en-US" sz="3200" dirty="0">
                <a:solidFill>
                  <a:srgbClr val="1E1E49"/>
                </a:solidFill>
                <a:latin typeface="Open Sans"/>
                <a:ea typeface="Open Sans"/>
                <a:cs typeface="Open Sans"/>
                <a:sym typeface="Open Sans"/>
              </a:rPr>
              <a:t> française.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TotalTime>
  <Words>6078</Words>
  <Application>Microsoft Macintosh PowerPoint</Application>
  <PresentationFormat>Personnalisé</PresentationFormat>
  <Paragraphs>259</Paragraphs>
  <Slides>36</Slides>
  <Notes>31</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36</vt:i4>
      </vt:variant>
    </vt:vector>
  </HeadingPairs>
  <TitlesOfParts>
    <vt:vector size="46" baseType="lpstr">
      <vt:lpstr>Calibri</vt:lpstr>
      <vt:lpstr>Prompt</vt:lpstr>
      <vt:lpstr>Open Sans Italics</vt:lpstr>
      <vt:lpstr>Open Sans Bold</vt:lpstr>
      <vt:lpstr>Kollektif</vt:lpstr>
      <vt:lpstr>Open Sans</vt:lpstr>
      <vt:lpstr>Nunito</vt:lpstr>
      <vt:lpstr>Nunito Bold</vt:lpstr>
      <vt:lpstr>Arial</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Vienne</dc:title>
  <cp:lastModifiedBy>Simon DEPREZ</cp:lastModifiedBy>
  <cp:revision>6</cp:revision>
  <dcterms:created xsi:type="dcterms:W3CDTF">2006-08-16T00:00:00Z</dcterms:created>
  <dcterms:modified xsi:type="dcterms:W3CDTF">2026-05-05T00:57:47Z</dcterms:modified>
  <dc:identifier>DAHIY41eM7A</dc:identifier>
</cp:coreProperties>
</file>